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895" r:id="rId2"/>
    <p:sldId id="896" r:id="rId3"/>
    <p:sldId id="935" r:id="rId4"/>
    <p:sldId id="936" r:id="rId5"/>
    <p:sldId id="927" r:id="rId6"/>
    <p:sldId id="937" r:id="rId7"/>
    <p:sldId id="939" r:id="rId8"/>
    <p:sldId id="940" r:id="rId9"/>
    <p:sldId id="941" r:id="rId10"/>
    <p:sldId id="945" r:id="rId11"/>
    <p:sldId id="946" r:id="rId12"/>
    <p:sldId id="947" r:id="rId13"/>
    <p:sldId id="902" r:id="rId14"/>
    <p:sldId id="933" r:id="rId15"/>
    <p:sldId id="905" r:id="rId16"/>
    <p:sldId id="932" r:id="rId17"/>
    <p:sldId id="949" r:id="rId18"/>
    <p:sldId id="950" r:id="rId19"/>
    <p:sldId id="942" r:id="rId20"/>
    <p:sldId id="931" r:id="rId21"/>
    <p:sldId id="948" r:id="rId22"/>
    <p:sldId id="951" r:id="rId23"/>
    <p:sldId id="954" r:id="rId24"/>
    <p:sldId id="943" r:id="rId25"/>
    <p:sldId id="925" r:id="rId26"/>
    <p:sldId id="944" r:id="rId27"/>
    <p:sldId id="953" r:id="rId28"/>
    <p:sldId id="921" r:id="rId29"/>
  </p:sldIdLst>
  <p:sldSz cx="9144000" cy="5143500" type="screen16x9"/>
  <p:notesSz cx="6858000" cy="9144000"/>
  <p:embeddedFontLst>
    <p:embeddedFont>
      <p:font typeface="Calibri Light" panose="020F0302020204030204" pitchFamily="34" charset="0"/>
      <p:regular r:id="rId32"/>
      <p:italic r:id="rId33"/>
    </p:embeddedFont>
    <p:embeddedFont>
      <p:font typeface="Tahoma" panose="020B0604030504040204" pitchFamily="34" charset="0"/>
      <p:regular r:id="rId34"/>
      <p:bold r:id="rId35"/>
    </p:embeddedFont>
    <p:embeddedFont>
      <p:font typeface="Raleway Light" panose="020B0604020202020204" charset="-52"/>
      <p:regular r:id="rId36"/>
    </p:embeddedFont>
    <p:embeddedFont>
      <p:font typeface="Roboto Light" panose="020B0604020202020204" charset="0"/>
      <p:regular r:id="rId37"/>
      <p:italic r:id="rId38"/>
    </p:embeddedFont>
    <p:embeddedFont>
      <p:font typeface="Raleway" panose="020B0604020202020204" charset="0"/>
      <p:regular r:id="rId39"/>
      <p:bold r:id="rId40"/>
      <p:italic r:id="rId41"/>
      <p:boldItalic r:id="rId42"/>
    </p:embeddedFont>
    <p:embeddedFont>
      <p:font typeface="Myriad Pro" panose="020B0503030403020204" pitchFamily="34" charset="0"/>
      <p:regular r:id="rId43"/>
      <p:bold r:id="rId44"/>
      <p:italic r:id="rId45"/>
      <p:boldItalic r:id="rId46"/>
    </p:embeddedFont>
    <p:embeddedFont>
      <p:font typeface="Calibri" panose="020F0502020204030204" pitchFamily="34" charset="0"/>
      <p:regular r:id="rId47"/>
      <p:bold r:id="rId48"/>
      <p:italic r:id="rId49"/>
      <p:boldItalic r:id="rId5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3166"/>
    <a:srgbClr val="FFFF99"/>
    <a:srgbClr val="D15B9E"/>
    <a:srgbClr val="BD39A4"/>
    <a:srgbClr val="FFCCCC"/>
    <a:srgbClr val="800000"/>
    <a:srgbClr val="3E9AEE"/>
    <a:srgbClr val="CC0000"/>
    <a:srgbClr val="FF8FE2"/>
    <a:srgbClr val="DEA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94" autoAdjust="0"/>
    <p:restoredTop sz="63973" autoAdjust="0"/>
  </p:normalViewPr>
  <p:slideViewPr>
    <p:cSldViewPr snapToGrid="0" snapToObjects="1">
      <p:cViewPr varScale="1">
        <p:scale>
          <a:sx n="39" d="100"/>
          <a:sy n="39" d="100"/>
        </p:scale>
        <p:origin x="1380" y="48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8" d="100"/>
        <a:sy n="98" d="100"/>
      </p:scale>
      <p:origin x="0" y="-44154"/>
    </p:cViewPr>
  </p:sorterViewPr>
  <p:notesViewPr>
    <p:cSldViewPr snapToGrid="0" snapToObjects="1">
      <p:cViewPr varScale="1">
        <p:scale>
          <a:sx n="97" d="100"/>
          <a:sy n="97" d="100"/>
        </p:scale>
        <p:origin x="3816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font" Target="fonts/font1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4" Type="http://schemas.openxmlformats.org/officeDocument/2006/relationships/font" Target="fonts/font13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20" Type="http://schemas.openxmlformats.org/officeDocument/2006/relationships/slide" Target="slides/slide19.xml"/><Relationship Id="rId41" Type="http://schemas.openxmlformats.org/officeDocument/2006/relationships/font" Target="fonts/font10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49" Type="http://schemas.openxmlformats.org/officeDocument/2006/relationships/font" Target="fonts/font18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0A83A8-2E45-0548-B3C9-C096518BCF82}" type="datetimeFigureOut">
              <a:rPr lang="en-US" smtClean="0"/>
              <a:t>10/12/2018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5028E8-0986-2C48-A24F-782A77C255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142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894DD2-0DDA-C24C-A772-AE987C62F897}" type="datetimeFigureOut">
              <a:rPr lang="en-US" smtClean="0"/>
              <a:t>10/12/2018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24DC8D-BEC2-D34A-81E1-6AC3BD4AB1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25300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3137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Исследования подтверждают, что 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употребление клетчатки (рекомендуемая норма составляет 20 г в день)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приводит к снижению риска развития многих заболеваний и продлевает жизнь.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 потреблении более 25 грамм клетчатки в день риск преждевременной смерти снижается на 22%, риск сердечно-сосудистых, инфекционных и респираторных заболеваний снижается от 24%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56%.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Диета с высоким содержанием пищевых волокон у лиц с болезнью Крона (воспалительное заболевание желудочно-кишечного тракта) заметно улучшает качество их жизни.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Анализ 23 научных  международных исследований, проходивших с 1966 по 2014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гг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показал,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что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повышенное потребление продуктов, богатых клетчаткой, помогает снизить риск развития сахарного диабета 2-го типа.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Согласно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British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Medical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Journal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каждые 10 грамм клетчатки снижают риск рака толстой кишки на 10%.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6270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Потребление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клетчатки помогает наладить работу кишечника. Таким образом,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она способствует выведению тяжелых металлов, радионуклидов, токсических веществ,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накопление которых в организме становится причиной различных проблем.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Дело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том, что т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оксины приводят к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обменным нарушениям, и это, прежде всего, отражается на состоянии кожи. Цвет лица становится нездоровым, возникает сухость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воспаления, высыпания и зуд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Любая эффективная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бьюти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-диета основана на повышенном потреблении пищевых волокон. Кроме того, б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огатая клетчаткой пища – овощи,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цельные злаки, фрукты, ягоды – обычно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насыщена витаминами и антиоксидантами,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помогающими сохранить молодость.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6270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Многочисленные исследования,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проведенные в Европе, Америке, Канаде и других странах, убедительно демонстрируют: достаточное потребление клетчатки помогает предотвратить ожирение.</a:t>
            </a:r>
          </a:p>
          <a:p>
            <a:pPr marL="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примеру, при так называемой средиземноморской диете, богатой фруктами, овощами и нерафинированными злаками, риск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ожирения в целом снижается на 51%, а риск развития висцерального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ожирения – на 59%.</a:t>
            </a:r>
          </a:p>
          <a:p>
            <a:pPr marL="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Почему клетчатка помогает похудеть (или не полнеть)?</a:t>
            </a:r>
          </a:p>
          <a:p>
            <a:pPr marL="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обеспечивает нормальную работу кишечника и его регулярное опорожнение.</a:t>
            </a:r>
          </a:p>
          <a:p>
            <a:pPr marL="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Кроме того, растворимая клетчатка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 контакте с жидкостью превращается в гель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заполняет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желудок,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поддерживая ощущение сытости – без потребления лишних калорий. Именно этот эффект часто лежит в основе продуктов для поддержания стройности или снижения веса.</a:t>
            </a:r>
          </a:p>
          <a:p>
            <a:pPr marL="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Важно не забывать пить воду!</a:t>
            </a:r>
          </a:p>
          <a:p>
            <a:pPr marL="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общем, какие бы цели вы не ставили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снижение веса или профилактика заболеваний, без клетчатки не обойтись. </a:t>
            </a:r>
          </a:p>
          <a:p>
            <a:pPr marL="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ru-RU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6270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6686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Хай-</a:t>
            </a:r>
            <a:r>
              <a:rPr lang="ru-RU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Файбер</a:t>
            </a: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</a:t>
            </a:r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это оптимальное количество и соотношение </a:t>
            </a:r>
            <a:r>
              <a:rPr lang="ru-RU" sz="1200" b="0" u="sng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двух видов клетчатки</a:t>
            </a:r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а также – дополнительные активные компоненты, которые снабжают нас ферментами, аминокислотами, минералами и витаминами. </a:t>
            </a:r>
          </a:p>
          <a:p>
            <a:endParaRPr lang="ru-RU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Уникальное преимущество продукта: </a:t>
            </a:r>
            <a:r>
              <a:rPr lang="ru-RU" sz="1200" b="0" u="sng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его состав включены гель алоэ вера и аминокислота </a:t>
            </a:r>
            <a:r>
              <a:rPr lang="ru-RU" sz="1200" b="0" u="sng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глутамин</a:t>
            </a:r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которые доказали свою эффективность в восстановлении и нормализации функций кишечника. </a:t>
            </a:r>
          </a:p>
          <a:p>
            <a:endParaRPr lang="ru-RU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4993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Растворимая клетчатка способна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впитывать большое количество воды, образуя гелеобразную массу.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b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Эта масса,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 одной стороны, защищает слизистые желудка и кишечника, а с другой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облегчает выведение токсинов и шлаков из организма. Кроме того, заполняя желудок,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она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дает ощущение сытости.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Это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помогает нам не переедать и следовательно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 набирать лишний вес.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4993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Яблочная клетчатка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создает ощущение сытости, естественным образом снижает аппетит и улучшает процесс пищеварения. 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 р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егулярный прием помогает нормализовать уровень холестерина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положительно сказывается на состоянии кишечной микрофлоры и функционировании кишечника в целом. 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Яблочный пектин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очень важен для стабилизации обмена веществ. Он снижает уровен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ь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холестерина в организме, улучшает периферическое кровообращение и перистальтику кишечника. Самое ценное в яблочном пектине – его способность бережно и эффективно очищать организм от вредных веществ (при этом не нарушая баланс микрофлоры). Пектин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иногда называют санитаром человеческого организма за его уникальную способность выводить радионуклиды, тяжелые металлы, пестициды и другие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вредные вещества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ru-RU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4993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Инулин </a:t>
            </a: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углевод, который содержится в корнях и клубнях некоторых растений. В Хай-</a:t>
            </a:r>
            <a:r>
              <a:rPr lang="ru-RU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Файбере</a:t>
            </a: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использован инулин из корня цикория. </a:t>
            </a:r>
          </a:p>
          <a:p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Инулин – это 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питательная среда для здоровой </a:t>
            </a: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микрофлоры кишечника.</a:t>
            </a:r>
          </a:p>
          <a:p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 улучшает углеводный и липидный метаболизм, нормализует уровень сахара в крови, активирует процесс сжигания жира и </a:t>
            </a:r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предотвращает образование атеросклеротических бляшек</a:t>
            </a: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Инулин способствует очищению организма от шлаков и токсинов, благотворно воздействует</a:t>
            </a:r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состояние печени.</a:t>
            </a:r>
          </a:p>
          <a:p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4993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Глюкоманнан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растворимое растительное волокно из клубней японского растения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конжак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и другие виды клетчатки,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глюкоманнан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адсорбирует часть жира и замедляет процесс его всасывания в кишечнике, помогая избавиться от лишнего веса. 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Доктор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Оз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ведущий популярных телешоу о похудении с помощью натуральных средств и БАД, утверждает, что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глюкоманнан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один из лучших способов контролировать аппетит. Он дарит длительное чувство сытости, мягко подавляет чувство голода и снижает потребление калорий.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Кроме того, этот вид растворимой клетчатки помогает контролировать уровень сахара в крови.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Пищевые волокна </a:t>
            </a:r>
            <a:r>
              <a:rPr lang="ru-RU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глюкоманнана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могут вбирать в себя жидкости до 200 раз больше собственного веса, поэтому при употреблении этого вида клетчатки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обязательно нужно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побольше пить!</a:t>
            </a:r>
          </a:p>
          <a:p>
            <a:endParaRPr lang="ru-RU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4993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Нерастворимая клетчатка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(целлюлоза, рисовые отруби) активирует перистальтику кишечника и ускоряет продвижение пищи по пищеварительному тракту. Нерастворимая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клетчатка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 переваривается организмом, но ее грубые волокна, словно щетка, очищают стенки кишечника. В результате такой уборки улучшаются обменные процессы и усвоение витаминов, минералов и других полезных веществ.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составе продукта Хай-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Файбер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нерастворимая клетчатка представлена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рисовыми отрубями и целлюлозой.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Рисовые отруби </a:t>
            </a: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фрагменты оболочек рисовых зерен) помогают организму очищаться от ненужного и вредного «мусора», действуя, как мягкая метелка. Они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также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богаты полезными веществами: витаминами группы В, Е, К. В рисовых отрубях есть железо, натрий, селен, цинк, магний, холин и другие важные для человека минералы.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Отруби адсорбируют токсины и лишний холестерин, улучшают пищеварение и очищают желудок и кишечник, одновременно создавая благоприятную почву для развития и размножения здоровой микрофлоры.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Целлюлоза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впитывает воду, облегчая работу толстой кишки. Она придает объем продуктам жизнедеятельности и ускоряет их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продвижение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 толстому кишечнику. Это предотвращает возникновение запоров, а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также способствует профилактике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колитов и геморроя.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499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000" baseline="0" dirty="0" smtClean="0"/>
          </a:p>
          <a:p>
            <a:endParaRPr lang="ru-RU" sz="10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6270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Глутамин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условно незаменимая аминокислота, которая не только участвует в синтезе белка, но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абсолютно необходима для поддержания и восстановления структуры и функции кишечника, особенно при состояниях, когда происходит повреждение слизистой оболочки («синдром раздраженного кишечника»). </a:t>
            </a:r>
          </a:p>
          <a:p>
            <a:endParaRPr lang="ru-RU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Типичные</a:t>
            </a:r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симптомы этого синдрома – боль в животе, вздутие, проблемы со стулом. </a:t>
            </a:r>
          </a:p>
          <a:p>
            <a:endParaRPr lang="ru-RU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4993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Алоэ </a:t>
            </a:r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 давних пор известен своими целебными свойствами.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активирует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работу иммунной системы, помогает справиться с воспалительными процессами.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нем содержатся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особые биологически активные вещества – антрахиноны, которые оказывают мягкое слабительное действие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способствуют выведению токсинов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Гель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лоэ обладает обволакивающими свойствами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способен защищать слизистые желудочно-кишечного тракта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от раздражения.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Регулярный прием геля алоэ вера улучшает моторику кишечника, способствует росту полезной кишечной микрофлоры. </a:t>
            </a:r>
            <a:endParaRPr lang="ru-RU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4993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Ягоды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асаи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пользуются репутацией «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суперфуда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», помогающего сохранять молодость и предотвращать проблемы с сердечно-сосудистой системой.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 иногда приписывают почти чудодейственные свойства, хотя на самом деле секрет их полезности – в уникальном наборе антиоксидантов. Ягоды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асаи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сегодня набирают популярность в качестве активного компонента для поддержания здорового веса и омоложения организма. </a:t>
            </a:r>
            <a:endParaRPr lang="ru-RU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4993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Слива богата пищевыми волокнами, калием и фосфором; также она содержит кальций, магний, железо и (в меньших количествах) бор, марганец, медь, цинк, никель и хром. В сливе есть пектиновые, дубильные, азотистые вещества и органические кислоты (яблочная, лимонная, щавелевая). 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 обладает мягким слабительным действием и поэтому рекомендуется при запоре и атонии кишечника. Слива благотворно влияет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состояние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печени, способствует нормализации уровня холестерина, ускоряет выведение из организма избытка воды и поваренной соли. Благодаря содержанию пектина она помогает очистить организм от радиоактивных веществ. </a:t>
            </a:r>
            <a:endParaRPr lang="ru-RU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49938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Хай-</a:t>
            </a:r>
            <a:r>
              <a:rPr lang="ru-RU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Файбере</a:t>
            </a:r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использованы натуральные </a:t>
            </a:r>
            <a:r>
              <a:rPr lang="ru-RU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ароматизаторы</a:t>
            </a:r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из ягод и подсластитель из экстракта </a:t>
            </a:r>
            <a:r>
              <a:rPr lang="ru-RU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стевии</a:t>
            </a:r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ru-RU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4993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621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Калорийность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порции Хай-</a:t>
            </a:r>
            <a:r>
              <a:rPr lang="ru-RU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Файбера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всего 25 </a:t>
            </a:r>
            <a:r>
              <a:rPr lang="ru-RU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кКал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Большой плюс для тех, кто следит за весом.</a:t>
            </a:r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621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aseline="0" dirty="0" smtClean="0"/>
              <a:t>Хай-</a:t>
            </a:r>
            <a:r>
              <a:rPr lang="ru-RU" baseline="0" dirty="0" err="1" smtClean="0"/>
              <a:t>Файбер</a:t>
            </a:r>
            <a:r>
              <a:rPr lang="ru-RU" baseline="0" dirty="0" smtClean="0"/>
              <a:t> идеально подходит для программы </a:t>
            </a:r>
            <a:r>
              <a:rPr lang="en-US" baseline="0" dirty="0" smtClean="0"/>
              <a:t>Coral Detox</a:t>
            </a:r>
            <a:r>
              <a:rPr lang="ru-RU" baseline="0" dirty="0" smtClean="0"/>
              <a:t> в качестве компонента </a:t>
            </a:r>
            <a:r>
              <a:rPr lang="ru-RU" baseline="0" dirty="0" err="1" smtClean="0"/>
              <a:t>эубиотического</a:t>
            </a:r>
            <a:r>
              <a:rPr lang="ru-RU" baseline="0" dirty="0" smtClean="0"/>
              <a:t> ужина</a:t>
            </a:r>
            <a:r>
              <a:rPr lang="ru-RU" dirty="0" smtClean="0"/>
              <a:t>. </a:t>
            </a:r>
          </a:p>
          <a:p>
            <a:pPr>
              <a:buFont typeface="Arial" charset="0"/>
              <a:buNone/>
              <a:defRPr/>
            </a:pPr>
            <a:endParaRPr lang="ru-RU" sz="1200" dirty="0" smtClean="0">
              <a:solidFill>
                <a:srgbClr val="000000"/>
              </a:solidFill>
              <a:latin typeface="Myriad Pro"/>
              <a:cs typeface="Myriad Pro"/>
            </a:endParaRPr>
          </a:p>
          <a:p>
            <a:pPr>
              <a:buFont typeface="Arial" charset="0"/>
              <a:buNone/>
              <a:defRPr/>
            </a:pPr>
            <a:r>
              <a:rPr lang="ru-RU" sz="1200" dirty="0" smtClean="0">
                <a:solidFill>
                  <a:srgbClr val="000000"/>
                </a:solidFill>
                <a:latin typeface="Myriad Pro"/>
                <a:cs typeface="Myriad Pro"/>
              </a:rPr>
              <a:t>За 1 час до сна для создания благоприятных условий роста лакто- и </a:t>
            </a:r>
            <a:r>
              <a:rPr lang="ru-RU" sz="1200" dirty="0" err="1" smtClean="0">
                <a:solidFill>
                  <a:srgbClr val="000000"/>
                </a:solidFill>
                <a:latin typeface="Myriad Pro"/>
                <a:cs typeface="Myriad Pro"/>
              </a:rPr>
              <a:t>бифидобактерий</a:t>
            </a:r>
            <a:r>
              <a:rPr lang="ru-RU" sz="1200" dirty="0" smtClean="0">
                <a:solidFill>
                  <a:srgbClr val="000000"/>
                </a:solidFill>
                <a:latin typeface="Myriad Pro"/>
                <a:cs typeface="Myriad Pro"/>
              </a:rPr>
              <a:t> рекомендованы</a:t>
            </a:r>
            <a:r>
              <a:rPr lang="ru-RU" sz="1200" baseline="0" dirty="0" smtClean="0">
                <a:solidFill>
                  <a:srgbClr val="000000"/>
                </a:solidFill>
                <a:latin typeface="Myriad Pro"/>
                <a:cs typeface="Myriad Pro"/>
              </a:rPr>
              <a:t> любые</a:t>
            </a:r>
            <a:r>
              <a:rPr lang="ru-RU" dirty="0" smtClean="0"/>
              <a:t> кисломолочные продукты</a:t>
            </a:r>
            <a:r>
              <a:rPr lang="ru-RU" baseline="0" dirty="0" smtClean="0"/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(кефир, йогурт, простокваша, ряженка)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или молоко + 1 порция Хай-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Файбера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dirty="0" smtClean="0"/>
          </a:p>
          <a:p>
            <a:pPr>
              <a:buFont typeface="Arial" charset="0"/>
              <a:buNone/>
              <a:defRPr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4FD22-F73D-5B4B-8EE2-6AE628F5ECFC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75278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3137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000" baseline="0" dirty="0" smtClean="0"/>
              <a:t>Клетчатка или пищевые волокна – самая грубая и трудноперевариваемая часть растения, представляет собой сплетение растительных волокон, из которых состоят листья зелени и капусты, кожура бобов, фруктов, овощей, оболочка семян и злаков.</a:t>
            </a:r>
          </a:p>
          <a:p>
            <a:endParaRPr lang="ru-RU" sz="1000" baseline="0" dirty="0" smtClean="0"/>
          </a:p>
          <a:p>
            <a:r>
              <a:rPr lang="ru-RU" sz="1000" baseline="0" dirty="0" smtClean="0"/>
              <a:t>Клетчатка – это сложная форма углеводов, расщепить которые наша пищеварительная система не в состоянии. Но при этом клетчатка относится к питательным веществам, которые, подобно воде, витаминам и минеральным солям играют важную роль в жизнедеятельности организма.</a:t>
            </a:r>
          </a:p>
          <a:p>
            <a:endParaRPr lang="ru-RU" sz="1000" baseline="0" dirty="0" smtClean="0"/>
          </a:p>
          <a:p>
            <a:r>
              <a:rPr lang="ru-RU" sz="1000" baseline="0" dirty="0" smtClean="0"/>
              <a:t>Клетчатка сокращает время пребывания пищи в желудочно-кишечном тракте, ускоряет процесс прохождения пищи через органы пищеварения и одновременно способствует очищению организма. </a:t>
            </a:r>
          </a:p>
          <a:p>
            <a:endParaRPr lang="ru-RU" sz="1000" baseline="0" dirty="0" smtClean="0"/>
          </a:p>
          <a:p>
            <a:r>
              <a:rPr lang="ru-RU" sz="1000" baseline="0" dirty="0" smtClean="0"/>
              <a:t>Растительная клетчатка (растительные волокна, пищевые волокна, </a:t>
            </a:r>
            <a:r>
              <a:rPr lang="ru-RU" sz="1000" baseline="0" dirty="0" err="1" smtClean="0"/>
              <a:t>пребиотики</a:t>
            </a:r>
            <a:r>
              <a:rPr lang="ru-RU" sz="1000" baseline="0" dirty="0" smtClean="0"/>
              <a:t>) делится на два вида  – растворимую и нерастворимую. </a:t>
            </a:r>
          </a:p>
          <a:p>
            <a:r>
              <a:rPr lang="ru-RU" sz="1000" baseline="0" dirty="0" smtClean="0"/>
              <a:t>Нерастворимая (грубая клетчатка) – это оболочка клеточных стенок, образующая  «скелет» растения, а растворимая клетчатка – это «тело» или содержимое клеток растения. В том или ином виде растительная клетчатка присутствует во всех растениях и даже в морских водорослях.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6270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Дефицит клетчатки – одна из главных проблем, связанных с рационом современного человека.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0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Вообще,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афинированные продукты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обычно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"пустые калории" без питательных веществ. </a:t>
            </a:r>
            <a:b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Из-за высокого содержания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сахара, соли, жира, </a:t>
            </a:r>
            <a:r>
              <a:rPr lang="ru-RU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глутамата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натрия, специй и разнообразных пищевых добавок они воспринимаются как очень аппетитные. Производителю выгодно усиливать вкус и аромат, ведь именно они (а не потенциальная польза для здоровья!) заставляют потребителя тратить деньги, особенно когда он голоден. </a:t>
            </a:r>
          </a:p>
          <a:p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Искусственная еда не просто вкусна, а </a:t>
            </a:r>
            <a:r>
              <a:rPr lang="ru-RU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супервкусна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и человек не может перед ней устоять. Натуральная еда уже кажется ему пресной и скучной.</a:t>
            </a:r>
          </a:p>
          <a:p>
            <a:endParaRPr lang="ru-RU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Неудивительно, что мы переедаем.</a:t>
            </a:r>
          </a:p>
          <a:p>
            <a:endParaRPr lang="ru-RU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Едим мы часто «на ходу» и те же рафинированные продукты, мало потребляем свежих овощей и фруктов, а все больше термически обработанных, которые лишены большинства полезных и нужных веществ.  </a:t>
            </a:r>
          </a:p>
          <a:p>
            <a:endParaRPr lang="ru-RU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Результат предсказуем и очевиден – дефицит витаминов, минералов, пищевых волокон и как следствие этого, лишний вес, высокий уровень сахара, высокий холестерин, проблемы с пищеварением, нарушения обмена веществ, накопление токсинов и шлаков.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 далее апатия, вялость, проблемы с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кожей,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пониженный уровень энергии, депрессия, которую мы опять «заедаем» вкусно-бесполезной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едой.</a:t>
            </a:r>
          </a:p>
          <a:p>
            <a:endParaRPr lang="ru-RU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Порочный круг.</a:t>
            </a:r>
          </a:p>
          <a:p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6270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 не относитесь к любителям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фастфуда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следите за качеством продуктов, которые едите?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 организм все равно может страдать от нехватки пищевых волокон!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Давайте рассмотрим причины.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0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6270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000" dirty="0" smtClean="0"/>
              <a:t>1. Рекомендуемая норма потребления овощей</a:t>
            </a:r>
            <a:r>
              <a:rPr lang="ru-RU" sz="1000" baseline="0" dirty="0" smtClean="0"/>
              <a:t> или фруктов – около 400 г в день. Это те самые </a:t>
            </a:r>
            <a:br>
              <a:rPr lang="ru-RU" sz="1000" baseline="0" dirty="0" smtClean="0"/>
            </a:br>
            <a:r>
              <a:rPr lang="ru-RU" sz="1000" baseline="0" dirty="0" smtClean="0"/>
              <a:t>5 порций, о которых нам твердят диетологи. Большинство людей потребляет значительно меньше; некоторые вообще не любят овощи и фрукты.</a:t>
            </a:r>
          </a:p>
          <a:p>
            <a:endParaRPr lang="ru-RU" sz="1000" baseline="0" dirty="0" smtClean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Качественные</a:t>
            </a:r>
            <a:r>
              <a:rPr lang="ru-RU" sz="10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ф</a:t>
            </a:r>
            <a:r>
              <a:rPr lang="ru-RU" sz="10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рукты</a:t>
            </a:r>
            <a:r>
              <a:rPr lang="ru-RU" sz="10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овощи могут быть доступны не всем, особенно вне сезона. </a:t>
            </a:r>
            <a:endParaRPr lang="ru-RU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000" baseline="0" dirty="0" smtClean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baseline="0" dirty="0" smtClean="0"/>
              <a:t>3. М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ногие люди предпочитают очищать фрукты и овощи от кожуры: кого-то смущает тот факт, что в ней накапливаются вредные вещества, другим она кажется грубой. Между тем, в кожуре, оболочках зерен и других «отходах» содержится рекордное количество клетчатки, необходимой для нормальной работы пищеварения.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Отличный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источник клетчатки – крупы и злаки, однако каши любят далеко не все. Кто-то переел их в детстве, кто-то просто жалеет времени на готовку и предпочитает кашу или хлопья быстрого приготовления. Но зачастую такой продукт – это полуфабрикат, прошедший многоступенчатую промышленную обработку, в процессе которой были утрачены многие полезные вещества и пищевые волокна.</a:t>
            </a:r>
          </a:p>
          <a:p>
            <a:endParaRPr lang="ru-RU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Хотя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рехи (грецкие, арахис, миндальные, кешью, фисташки) содержат достаточно большое количество пищевых волокон, они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очень калорийны и поэтому не могут выступать в качестве основного источника клетчатки, особенно если вы следите за весом. То же самое касается сухофруктов – в них много не только клетчатки и витаминов, но и сахаров. Из-за того, что высушенные плоды сладки и компактны, их легко переесть.</a:t>
            </a:r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0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6270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Некоторые диеты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чреваты дефицитом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клетчатки.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 примеру, поклонники строгих белковых диет (в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том числе – модных диет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Дюкана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Аткинса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совсем не едят фрукты,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зато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потребляют много рыбы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мяса, которые не содержат клетчатку. </a:t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Мясо – довольно тяжелая и медленно усваиваемая пища, и при нерегулярном стуле его непереваренные остатки могут привести к интоксикации организма. </a:t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Внешне это может проявляться как головная боль и усталость, ухудшение состояния кожи, запоры.</a:t>
            </a:r>
            <a:endParaRPr lang="ru-RU" sz="10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6270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Пожилые люди,</a:t>
            </a:r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которым может быть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трудно пережевывать фрукты и овощи из-за проблем с зубами, нередко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испытывают дефицит клетчатки.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 этом для них клетчатка особенно важна – с возрастом </a:t>
            </a: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работа желудочно-кишечного тракта обычно ухудшается и замедляется перистальтика кишечника. Даже</a:t>
            </a:r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л</a:t>
            </a: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юди, которые в молодости могли «гвозди переварить», с</a:t>
            </a:r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возрастом </a:t>
            </a: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начинают прибегать к ферментам, </a:t>
            </a:r>
            <a:r>
              <a:rPr lang="ru-RU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пробиотикам</a:t>
            </a: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слабительным средствам, чтобы избежать проблем с пищеварением.</a:t>
            </a:r>
            <a:b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6270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Пищевые волокна в рационе не может заменить ни один продукт. 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Клетчатка поддерживает равновесие полезной флоры кишечника, стимулирует моторику пищеварительного тракта, способствует выведению из организма токсинов, плохого холестерина и других продуктов жизнедеятельности, защищает от резких колебаний уровня сахара в крови, помогает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контролировать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вес. 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627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597819"/>
            <a:ext cx="7772400" cy="1102519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50300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www.bestppt.com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301037" y="498590"/>
            <a:ext cx="8541926" cy="33866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717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50300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www.bestppt.com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684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50300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www.bestppt.com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</p:spPr>
        <p:txBody>
          <a:bodyPr/>
          <a:lstStyle>
            <a:lvl1pPr marL="0" indent="0" algn="ctr">
              <a:buNone/>
              <a:defRPr>
                <a:latin typeface="Raleway"/>
                <a:cs typeface="Raleway"/>
              </a:defRPr>
            </a:lvl1pPr>
          </a:lstStyle>
          <a:p>
            <a:r>
              <a:rPr lang="en-US" dirty="0" smtClean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119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50300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www.bestppt.com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449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50300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www.bestppt.com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470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50300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www.bestppt.com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399803" y="562064"/>
            <a:ext cx="8318131" cy="0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29195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12011"/>
            <a:ext cx="4038600" cy="33944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12011"/>
            <a:ext cx="4038600" cy="33944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50300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www.bestppt.com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863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Raleway"/>
                <a:cs typeface="Raleway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00823"/>
            <a:ext cx="4040188" cy="479822"/>
          </a:xfrm>
        </p:spPr>
        <p:txBody>
          <a:bodyPr anchor="b"/>
          <a:lstStyle>
            <a:lvl1pPr marL="0" indent="0">
              <a:buNone/>
              <a:defRPr sz="1800" b="1">
                <a:latin typeface="Raleway"/>
                <a:cs typeface="Raleway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480644"/>
            <a:ext cx="4040188" cy="2963466"/>
          </a:xfrm>
        </p:spPr>
        <p:txBody>
          <a:bodyPr>
            <a:normAutofit/>
          </a:bodyPr>
          <a:lstStyle>
            <a:lvl1pPr>
              <a:defRPr sz="1800">
                <a:latin typeface="Raleway"/>
                <a:cs typeface="Raleway"/>
              </a:defRPr>
            </a:lvl1pPr>
            <a:lvl2pPr>
              <a:defRPr sz="1600">
                <a:latin typeface="Raleway"/>
                <a:cs typeface="Raleway"/>
              </a:defRPr>
            </a:lvl2pPr>
            <a:lvl3pPr>
              <a:defRPr sz="1400">
                <a:latin typeface="Raleway"/>
                <a:cs typeface="Raleway"/>
              </a:defRPr>
            </a:lvl3pPr>
            <a:lvl4pPr>
              <a:defRPr sz="1200">
                <a:latin typeface="Raleway"/>
                <a:cs typeface="Raleway"/>
              </a:defRPr>
            </a:lvl4pPr>
            <a:lvl5pPr>
              <a:defRPr sz="1200">
                <a:latin typeface="Raleway"/>
                <a:cs typeface="Raleway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000823"/>
            <a:ext cx="4041775" cy="479822"/>
          </a:xfrm>
        </p:spPr>
        <p:txBody>
          <a:bodyPr anchor="b"/>
          <a:lstStyle>
            <a:lvl1pPr marL="0" indent="0">
              <a:buNone/>
              <a:defRPr sz="1800" b="1">
                <a:latin typeface="Raleway"/>
                <a:cs typeface="Raleway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480644"/>
            <a:ext cx="4041775" cy="2963466"/>
          </a:xfrm>
        </p:spPr>
        <p:txBody>
          <a:bodyPr>
            <a:normAutofit/>
          </a:bodyPr>
          <a:lstStyle>
            <a:lvl1pPr>
              <a:defRPr sz="1800">
                <a:latin typeface="Raleway"/>
                <a:cs typeface="Raleway"/>
              </a:defRPr>
            </a:lvl1pPr>
            <a:lvl2pPr>
              <a:defRPr sz="1600">
                <a:latin typeface="Raleway"/>
                <a:cs typeface="Raleway"/>
              </a:defRPr>
            </a:lvl2pPr>
            <a:lvl3pPr>
              <a:defRPr sz="1400">
                <a:latin typeface="Raleway"/>
                <a:cs typeface="Raleway"/>
              </a:defRPr>
            </a:lvl3pPr>
            <a:lvl4pPr>
              <a:defRPr sz="1200">
                <a:latin typeface="Raleway"/>
                <a:cs typeface="Raleway"/>
              </a:defRPr>
            </a:lvl4pPr>
            <a:lvl5pPr>
              <a:defRPr sz="1200">
                <a:latin typeface="Raleway"/>
                <a:cs typeface="Raleway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50300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Raleway"/>
                <a:cs typeface="Raleway"/>
              </a:defRPr>
            </a:lvl1pPr>
          </a:lstStyle>
          <a:p>
            <a:r>
              <a:rPr lang="en-US" dirty="0" smtClean="0"/>
              <a:t>www.bestppt.com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>
                <a:latin typeface="Raleway"/>
                <a:cs typeface="Raleway"/>
              </a:defRPr>
            </a:lvl1pPr>
          </a:lstStyle>
          <a:p>
            <a:fld id="{D60D1EDE-7116-2443-9BDD-368CE5B3766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726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withou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50300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www.bestppt.com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4145935" y="4547419"/>
            <a:ext cx="942259" cy="532581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3466070"/>
            <a:ext cx="9144000" cy="167743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946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rrange avat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50300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www.bestppt.com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4145935" y="4547419"/>
            <a:ext cx="942259" cy="532581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2415382" y="1108869"/>
            <a:ext cx="4453731" cy="2928937"/>
            <a:chOff x="2415382" y="1108869"/>
            <a:chExt cx="4453731" cy="2928937"/>
          </a:xfrm>
        </p:grpSpPr>
        <p:sp>
          <p:nvSpPr>
            <p:cNvPr id="8" name="Freeform 38"/>
            <p:cNvSpPr>
              <a:spLocks/>
            </p:cNvSpPr>
            <p:nvPr/>
          </p:nvSpPr>
          <p:spPr bwMode="auto">
            <a:xfrm>
              <a:off x="4546600" y="1994694"/>
              <a:ext cx="1246188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8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39"/>
            <p:cNvSpPr>
              <a:spLocks/>
            </p:cNvSpPr>
            <p:nvPr/>
          </p:nvSpPr>
          <p:spPr bwMode="auto">
            <a:xfrm>
              <a:off x="4546600" y="1994694"/>
              <a:ext cx="1246188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8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40"/>
            <p:cNvSpPr>
              <a:spLocks/>
            </p:cNvSpPr>
            <p:nvPr/>
          </p:nvSpPr>
          <p:spPr bwMode="auto">
            <a:xfrm>
              <a:off x="5035550" y="1588294"/>
              <a:ext cx="268288" cy="560388"/>
            </a:xfrm>
            <a:custGeom>
              <a:avLst/>
              <a:gdLst>
                <a:gd name="T0" fmla="*/ 0 w 167"/>
                <a:gd name="T1" fmla="*/ 102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2 h 349"/>
                <a:gd name="T12" fmla="*/ 0 w 167"/>
                <a:gd name="T13" fmla="*/ 10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2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67" y="0"/>
                    <a:pt x="0" y="0"/>
                    <a:pt x="0" y="102"/>
                  </a:cubicBezTo>
                </a:path>
              </a:pathLst>
            </a:custGeom>
            <a:solidFill>
              <a:srgbClr val="F6C8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41"/>
            <p:cNvSpPr>
              <a:spLocks/>
            </p:cNvSpPr>
            <p:nvPr/>
          </p:nvSpPr>
          <p:spPr bwMode="auto">
            <a:xfrm>
              <a:off x="4859338" y="1553369"/>
              <a:ext cx="112713" cy="163513"/>
            </a:xfrm>
            <a:custGeom>
              <a:avLst/>
              <a:gdLst>
                <a:gd name="T0" fmla="*/ 20 w 70"/>
                <a:gd name="T1" fmla="*/ 5 h 102"/>
                <a:gd name="T2" fmla="*/ 61 w 70"/>
                <a:gd name="T3" fmla="*/ 42 h 102"/>
                <a:gd name="T4" fmla="*/ 50 w 70"/>
                <a:gd name="T5" fmla="*/ 97 h 102"/>
                <a:gd name="T6" fmla="*/ 8 w 70"/>
                <a:gd name="T7" fmla="*/ 60 h 102"/>
                <a:gd name="T8" fmla="*/ 2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20" y="5"/>
                  </a:moveTo>
                  <a:cubicBezTo>
                    <a:pt x="34" y="0"/>
                    <a:pt x="53" y="17"/>
                    <a:pt x="61" y="42"/>
                  </a:cubicBezTo>
                  <a:cubicBezTo>
                    <a:pt x="70" y="67"/>
                    <a:pt x="65" y="92"/>
                    <a:pt x="50" y="97"/>
                  </a:cubicBezTo>
                  <a:cubicBezTo>
                    <a:pt x="35" y="102"/>
                    <a:pt x="17" y="85"/>
                    <a:pt x="8" y="60"/>
                  </a:cubicBezTo>
                  <a:cubicBezTo>
                    <a:pt x="0" y="34"/>
                    <a:pt x="5" y="10"/>
                    <a:pt x="20" y="5"/>
                  </a:cubicBezTo>
                  <a:close/>
                </a:path>
              </a:pathLst>
            </a:custGeom>
            <a:solidFill>
              <a:srgbClr val="F6C8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42"/>
            <p:cNvSpPr>
              <a:spLocks/>
            </p:cNvSpPr>
            <p:nvPr/>
          </p:nvSpPr>
          <p:spPr bwMode="auto">
            <a:xfrm>
              <a:off x="5365750" y="1553369"/>
              <a:ext cx="112713" cy="163513"/>
            </a:xfrm>
            <a:custGeom>
              <a:avLst/>
              <a:gdLst>
                <a:gd name="T0" fmla="*/ 51 w 70"/>
                <a:gd name="T1" fmla="*/ 5 h 102"/>
                <a:gd name="T2" fmla="*/ 9 w 70"/>
                <a:gd name="T3" fmla="*/ 42 h 102"/>
                <a:gd name="T4" fmla="*/ 20 w 70"/>
                <a:gd name="T5" fmla="*/ 97 h 102"/>
                <a:gd name="T6" fmla="*/ 62 w 70"/>
                <a:gd name="T7" fmla="*/ 60 h 102"/>
                <a:gd name="T8" fmla="*/ 51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1" y="5"/>
                  </a:moveTo>
                  <a:cubicBezTo>
                    <a:pt x="36" y="0"/>
                    <a:pt x="17" y="17"/>
                    <a:pt x="9" y="42"/>
                  </a:cubicBezTo>
                  <a:cubicBezTo>
                    <a:pt x="0" y="67"/>
                    <a:pt x="6" y="92"/>
                    <a:pt x="20" y="97"/>
                  </a:cubicBezTo>
                  <a:cubicBezTo>
                    <a:pt x="35" y="102"/>
                    <a:pt x="54" y="85"/>
                    <a:pt x="62" y="60"/>
                  </a:cubicBezTo>
                  <a:cubicBezTo>
                    <a:pt x="70" y="34"/>
                    <a:pt x="65" y="10"/>
                    <a:pt x="51" y="5"/>
                  </a:cubicBezTo>
                  <a:close/>
                </a:path>
              </a:pathLst>
            </a:custGeom>
            <a:solidFill>
              <a:srgbClr val="F6C8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43"/>
            <p:cNvSpPr>
              <a:spLocks/>
            </p:cNvSpPr>
            <p:nvPr/>
          </p:nvSpPr>
          <p:spPr bwMode="auto">
            <a:xfrm>
              <a:off x="5024438" y="1958182"/>
              <a:ext cx="146050" cy="282575"/>
            </a:xfrm>
            <a:custGeom>
              <a:avLst/>
              <a:gdLst>
                <a:gd name="T0" fmla="*/ 7 w 92"/>
                <a:gd name="T1" fmla="*/ 0 h 178"/>
                <a:gd name="T2" fmla="*/ 0 w 92"/>
                <a:gd name="T3" fmla="*/ 28 h 178"/>
                <a:gd name="T4" fmla="*/ 20 w 92"/>
                <a:gd name="T5" fmla="*/ 178 h 178"/>
                <a:gd name="T6" fmla="*/ 92 w 92"/>
                <a:gd name="T7" fmla="*/ 105 h 178"/>
                <a:gd name="T8" fmla="*/ 7 w 92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78">
                  <a:moveTo>
                    <a:pt x="7" y="0"/>
                  </a:moveTo>
                  <a:lnTo>
                    <a:pt x="0" y="28"/>
                  </a:lnTo>
                  <a:lnTo>
                    <a:pt x="20" y="178"/>
                  </a:lnTo>
                  <a:lnTo>
                    <a:pt x="92" y="105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44"/>
            <p:cNvSpPr>
              <a:spLocks/>
            </p:cNvSpPr>
            <p:nvPr/>
          </p:nvSpPr>
          <p:spPr bwMode="auto">
            <a:xfrm>
              <a:off x="5024438" y="1958182"/>
              <a:ext cx="146050" cy="282575"/>
            </a:xfrm>
            <a:custGeom>
              <a:avLst/>
              <a:gdLst>
                <a:gd name="T0" fmla="*/ 7 w 92"/>
                <a:gd name="T1" fmla="*/ 0 h 178"/>
                <a:gd name="T2" fmla="*/ 0 w 92"/>
                <a:gd name="T3" fmla="*/ 28 h 178"/>
                <a:gd name="T4" fmla="*/ 20 w 92"/>
                <a:gd name="T5" fmla="*/ 178 h 178"/>
                <a:gd name="T6" fmla="*/ 92 w 92"/>
                <a:gd name="T7" fmla="*/ 105 h 178"/>
                <a:gd name="T8" fmla="*/ 7 w 92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78">
                  <a:moveTo>
                    <a:pt x="7" y="0"/>
                  </a:moveTo>
                  <a:lnTo>
                    <a:pt x="0" y="28"/>
                  </a:lnTo>
                  <a:lnTo>
                    <a:pt x="20" y="178"/>
                  </a:lnTo>
                  <a:lnTo>
                    <a:pt x="92" y="105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5"/>
            <p:cNvSpPr>
              <a:spLocks/>
            </p:cNvSpPr>
            <p:nvPr/>
          </p:nvSpPr>
          <p:spPr bwMode="auto">
            <a:xfrm>
              <a:off x="5035550" y="1902619"/>
              <a:ext cx="268288" cy="92075"/>
            </a:xfrm>
            <a:custGeom>
              <a:avLst/>
              <a:gdLst>
                <a:gd name="T0" fmla="*/ 0 w 167"/>
                <a:gd name="T1" fmla="*/ 0 h 58"/>
                <a:gd name="T2" fmla="*/ 0 w 167"/>
                <a:gd name="T3" fmla="*/ 6 h 58"/>
                <a:gd name="T4" fmla="*/ 83 w 167"/>
                <a:gd name="T5" fmla="*/ 58 h 58"/>
                <a:gd name="T6" fmla="*/ 85 w 167"/>
                <a:gd name="T7" fmla="*/ 58 h 58"/>
                <a:gd name="T8" fmla="*/ 167 w 167"/>
                <a:gd name="T9" fmla="*/ 9 h 58"/>
                <a:gd name="T10" fmla="*/ 167 w 167"/>
                <a:gd name="T11" fmla="*/ 0 h 58"/>
                <a:gd name="T12" fmla="*/ 0 w 167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8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43" y="56"/>
                    <a:pt x="83" y="58"/>
                  </a:cubicBezTo>
                  <a:cubicBezTo>
                    <a:pt x="84" y="58"/>
                    <a:pt x="85" y="58"/>
                    <a:pt x="85" y="58"/>
                  </a:cubicBezTo>
                  <a:cubicBezTo>
                    <a:pt x="125" y="58"/>
                    <a:pt x="167" y="9"/>
                    <a:pt x="167" y="9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5A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46"/>
            <p:cNvSpPr>
              <a:spLocks/>
            </p:cNvSpPr>
            <p:nvPr/>
          </p:nvSpPr>
          <p:spPr bwMode="auto">
            <a:xfrm>
              <a:off x="4757738" y="1205707"/>
              <a:ext cx="823913" cy="758825"/>
            </a:xfrm>
            <a:custGeom>
              <a:avLst/>
              <a:gdLst>
                <a:gd name="T0" fmla="*/ 257 w 513"/>
                <a:gd name="T1" fmla="*/ 0 h 473"/>
                <a:gd name="T2" fmla="*/ 115 w 513"/>
                <a:gd name="T3" fmla="*/ 378 h 473"/>
                <a:gd name="T4" fmla="*/ 257 w 513"/>
                <a:gd name="T5" fmla="*/ 473 h 473"/>
                <a:gd name="T6" fmla="*/ 398 w 513"/>
                <a:gd name="T7" fmla="*/ 378 h 473"/>
                <a:gd name="T8" fmla="*/ 257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7" y="0"/>
                  </a:moveTo>
                  <a:cubicBezTo>
                    <a:pt x="0" y="0"/>
                    <a:pt x="98" y="351"/>
                    <a:pt x="115" y="378"/>
                  </a:cubicBezTo>
                  <a:cubicBezTo>
                    <a:pt x="134" y="408"/>
                    <a:pt x="215" y="473"/>
                    <a:pt x="257" y="473"/>
                  </a:cubicBezTo>
                  <a:cubicBezTo>
                    <a:pt x="298" y="473"/>
                    <a:pt x="380" y="408"/>
                    <a:pt x="398" y="378"/>
                  </a:cubicBezTo>
                  <a:cubicBezTo>
                    <a:pt x="415" y="351"/>
                    <a:pt x="513" y="0"/>
                    <a:pt x="257" y="0"/>
                  </a:cubicBezTo>
                  <a:close/>
                </a:path>
              </a:pathLst>
            </a:custGeom>
            <a:solidFill>
              <a:srgbClr val="F6C8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47"/>
            <p:cNvSpPr>
              <a:spLocks/>
            </p:cNvSpPr>
            <p:nvPr/>
          </p:nvSpPr>
          <p:spPr bwMode="auto">
            <a:xfrm>
              <a:off x="4810125" y="1158082"/>
              <a:ext cx="673100" cy="517525"/>
            </a:xfrm>
            <a:custGeom>
              <a:avLst/>
              <a:gdLst>
                <a:gd name="T0" fmla="*/ 407 w 420"/>
                <a:gd name="T1" fmla="*/ 269 h 322"/>
                <a:gd name="T2" fmla="*/ 361 w 420"/>
                <a:gd name="T3" fmla="*/ 57 h 322"/>
                <a:gd name="T4" fmla="*/ 103 w 420"/>
                <a:gd name="T5" fmla="*/ 52 h 322"/>
                <a:gd name="T6" fmla="*/ 48 w 420"/>
                <a:gd name="T7" fmla="*/ 270 h 322"/>
                <a:gd name="T8" fmla="*/ 60 w 420"/>
                <a:gd name="T9" fmla="*/ 322 h 322"/>
                <a:gd name="T10" fmla="*/ 81 w 420"/>
                <a:gd name="T11" fmla="*/ 321 h 322"/>
                <a:gd name="T12" fmla="*/ 65 w 420"/>
                <a:gd name="T13" fmla="*/ 283 h 322"/>
                <a:gd name="T14" fmla="*/ 61 w 420"/>
                <a:gd name="T15" fmla="*/ 251 h 322"/>
                <a:gd name="T16" fmla="*/ 133 w 420"/>
                <a:gd name="T17" fmla="*/ 103 h 322"/>
                <a:gd name="T18" fmla="*/ 222 w 420"/>
                <a:gd name="T19" fmla="*/ 139 h 322"/>
                <a:gd name="T20" fmla="*/ 308 w 420"/>
                <a:gd name="T21" fmla="*/ 101 h 322"/>
                <a:gd name="T22" fmla="*/ 393 w 420"/>
                <a:gd name="T23" fmla="*/ 249 h 322"/>
                <a:gd name="T24" fmla="*/ 375 w 420"/>
                <a:gd name="T25" fmla="*/ 316 h 322"/>
                <a:gd name="T26" fmla="*/ 397 w 420"/>
                <a:gd name="T27" fmla="*/ 314 h 322"/>
                <a:gd name="T28" fmla="*/ 407 w 420"/>
                <a:gd name="T29" fmla="*/ 269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20" h="322">
                  <a:moveTo>
                    <a:pt x="407" y="269"/>
                  </a:moveTo>
                  <a:cubicBezTo>
                    <a:pt x="420" y="204"/>
                    <a:pt x="411" y="52"/>
                    <a:pt x="361" y="57"/>
                  </a:cubicBezTo>
                  <a:cubicBezTo>
                    <a:pt x="313" y="9"/>
                    <a:pt x="149" y="0"/>
                    <a:pt x="103" y="52"/>
                  </a:cubicBezTo>
                  <a:cubicBezTo>
                    <a:pt x="0" y="72"/>
                    <a:pt x="48" y="270"/>
                    <a:pt x="48" y="270"/>
                  </a:cubicBezTo>
                  <a:cubicBezTo>
                    <a:pt x="51" y="290"/>
                    <a:pt x="56" y="307"/>
                    <a:pt x="60" y="322"/>
                  </a:cubicBezTo>
                  <a:cubicBezTo>
                    <a:pt x="67" y="322"/>
                    <a:pt x="74" y="321"/>
                    <a:pt x="81" y="321"/>
                  </a:cubicBezTo>
                  <a:cubicBezTo>
                    <a:pt x="74" y="307"/>
                    <a:pt x="67" y="293"/>
                    <a:pt x="65" y="283"/>
                  </a:cubicBezTo>
                  <a:cubicBezTo>
                    <a:pt x="64" y="277"/>
                    <a:pt x="61" y="256"/>
                    <a:pt x="61" y="251"/>
                  </a:cubicBezTo>
                  <a:cubicBezTo>
                    <a:pt x="62" y="215"/>
                    <a:pt x="88" y="111"/>
                    <a:pt x="133" y="103"/>
                  </a:cubicBezTo>
                  <a:cubicBezTo>
                    <a:pt x="150" y="100"/>
                    <a:pt x="193" y="139"/>
                    <a:pt x="222" y="139"/>
                  </a:cubicBezTo>
                  <a:cubicBezTo>
                    <a:pt x="251" y="138"/>
                    <a:pt x="289" y="99"/>
                    <a:pt x="308" y="101"/>
                  </a:cubicBezTo>
                  <a:cubicBezTo>
                    <a:pt x="355" y="108"/>
                    <a:pt x="394" y="203"/>
                    <a:pt x="393" y="249"/>
                  </a:cubicBezTo>
                  <a:cubicBezTo>
                    <a:pt x="393" y="255"/>
                    <a:pt x="386" y="291"/>
                    <a:pt x="375" y="316"/>
                  </a:cubicBezTo>
                  <a:cubicBezTo>
                    <a:pt x="382" y="315"/>
                    <a:pt x="390" y="315"/>
                    <a:pt x="397" y="314"/>
                  </a:cubicBezTo>
                  <a:cubicBezTo>
                    <a:pt x="401" y="301"/>
                    <a:pt x="404" y="286"/>
                    <a:pt x="407" y="269"/>
                  </a:cubicBezTo>
                  <a:close/>
                </a:path>
              </a:pathLst>
            </a:custGeom>
            <a:solidFill>
              <a:srgbClr val="8060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48"/>
            <p:cNvSpPr>
              <a:spLocks/>
            </p:cNvSpPr>
            <p:nvPr/>
          </p:nvSpPr>
          <p:spPr bwMode="auto">
            <a:xfrm>
              <a:off x="5170488" y="1958182"/>
              <a:ext cx="142875" cy="284163"/>
            </a:xfrm>
            <a:custGeom>
              <a:avLst/>
              <a:gdLst>
                <a:gd name="T0" fmla="*/ 84 w 90"/>
                <a:gd name="T1" fmla="*/ 0 h 179"/>
                <a:gd name="T2" fmla="*/ 90 w 90"/>
                <a:gd name="T3" fmla="*/ 28 h 179"/>
                <a:gd name="T4" fmla="*/ 70 w 90"/>
                <a:gd name="T5" fmla="*/ 179 h 179"/>
                <a:gd name="T6" fmla="*/ 0 w 90"/>
                <a:gd name="T7" fmla="*/ 105 h 179"/>
                <a:gd name="T8" fmla="*/ 84 w 90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79">
                  <a:moveTo>
                    <a:pt x="84" y="0"/>
                  </a:moveTo>
                  <a:lnTo>
                    <a:pt x="90" y="28"/>
                  </a:lnTo>
                  <a:lnTo>
                    <a:pt x="70" y="179"/>
                  </a:lnTo>
                  <a:lnTo>
                    <a:pt x="0" y="105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49"/>
            <p:cNvSpPr>
              <a:spLocks/>
            </p:cNvSpPr>
            <p:nvPr/>
          </p:nvSpPr>
          <p:spPr bwMode="auto">
            <a:xfrm>
              <a:off x="5170488" y="1958182"/>
              <a:ext cx="142875" cy="284163"/>
            </a:xfrm>
            <a:custGeom>
              <a:avLst/>
              <a:gdLst>
                <a:gd name="T0" fmla="*/ 84 w 90"/>
                <a:gd name="T1" fmla="*/ 0 h 179"/>
                <a:gd name="T2" fmla="*/ 90 w 90"/>
                <a:gd name="T3" fmla="*/ 28 h 179"/>
                <a:gd name="T4" fmla="*/ 70 w 90"/>
                <a:gd name="T5" fmla="*/ 179 h 179"/>
                <a:gd name="T6" fmla="*/ 0 w 90"/>
                <a:gd name="T7" fmla="*/ 105 h 179"/>
                <a:gd name="T8" fmla="*/ 84 w 90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79">
                  <a:moveTo>
                    <a:pt x="84" y="0"/>
                  </a:moveTo>
                  <a:lnTo>
                    <a:pt x="90" y="28"/>
                  </a:lnTo>
                  <a:lnTo>
                    <a:pt x="70" y="179"/>
                  </a:lnTo>
                  <a:lnTo>
                    <a:pt x="0" y="105"/>
                  </a:lnTo>
                  <a:lnTo>
                    <a:pt x="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50"/>
            <p:cNvSpPr>
              <a:spLocks/>
            </p:cNvSpPr>
            <p:nvPr/>
          </p:nvSpPr>
          <p:spPr bwMode="auto">
            <a:xfrm>
              <a:off x="5170488" y="212486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51"/>
            <p:cNvSpPr>
              <a:spLocks/>
            </p:cNvSpPr>
            <p:nvPr/>
          </p:nvSpPr>
          <p:spPr bwMode="auto">
            <a:xfrm>
              <a:off x="5170488" y="212486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52"/>
            <p:cNvSpPr>
              <a:spLocks/>
            </p:cNvSpPr>
            <p:nvPr/>
          </p:nvSpPr>
          <p:spPr bwMode="auto">
            <a:xfrm>
              <a:off x="5035550" y="1953419"/>
              <a:ext cx="268288" cy="171450"/>
            </a:xfrm>
            <a:custGeom>
              <a:avLst/>
              <a:gdLst>
                <a:gd name="T0" fmla="*/ 169 w 169"/>
                <a:gd name="T1" fmla="*/ 0 h 108"/>
                <a:gd name="T2" fmla="*/ 85 w 169"/>
                <a:gd name="T3" fmla="*/ 105 h 108"/>
                <a:gd name="T4" fmla="*/ 0 w 169"/>
                <a:gd name="T5" fmla="*/ 0 h 108"/>
                <a:gd name="T6" fmla="*/ 0 w 169"/>
                <a:gd name="T7" fmla="*/ 3 h 108"/>
                <a:gd name="T8" fmla="*/ 85 w 169"/>
                <a:gd name="T9" fmla="*/ 108 h 108"/>
                <a:gd name="T10" fmla="*/ 85 w 169"/>
                <a:gd name="T11" fmla="*/ 108 h 108"/>
                <a:gd name="T12" fmla="*/ 169 w 169"/>
                <a:gd name="T13" fmla="*/ 3 h 108"/>
                <a:gd name="T14" fmla="*/ 169 w 169"/>
                <a:gd name="T1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9" h="108">
                  <a:moveTo>
                    <a:pt x="169" y="0"/>
                  </a:moveTo>
                  <a:lnTo>
                    <a:pt x="85" y="105"/>
                  </a:lnTo>
                  <a:lnTo>
                    <a:pt x="0" y="0"/>
                  </a:lnTo>
                  <a:lnTo>
                    <a:pt x="0" y="3"/>
                  </a:lnTo>
                  <a:lnTo>
                    <a:pt x="85" y="108"/>
                  </a:lnTo>
                  <a:lnTo>
                    <a:pt x="85" y="108"/>
                  </a:lnTo>
                  <a:lnTo>
                    <a:pt x="169" y="3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9BE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53"/>
            <p:cNvSpPr>
              <a:spLocks/>
            </p:cNvSpPr>
            <p:nvPr/>
          </p:nvSpPr>
          <p:spPr bwMode="auto">
            <a:xfrm>
              <a:off x="5035550" y="1953419"/>
              <a:ext cx="268288" cy="171450"/>
            </a:xfrm>
            <a:custGeom>
              <a:avLst/>
              <a:gdLst>
                <a:gd name="T0" fmla="*/ 169 w 169"/>
                <a:gd name="T1" fmla="*/ 0 h 108"/>
                <a:gd name="T2" fmla="*/ 85 w 169"/>
                <a:gd name="T3" fmla="*/ 105 h 108"/>
                <a:gd name="T4" fmla="*/ 0 w 169"/>
                <a:gd name="T5" fmla="*/ 0 h 108"/>
                <a:gd name="T6" fmla="*/ 0 w 169"/>
                <a:gd name="T7" fmla="*/ 3 h 108"/>
                <a:gd name="T8" fmla="*/ 85 w 169"/>
                <a:gd name="T9" fmla="*/ 108 h 108"/>
                <a:gd name="T10" fmla="*/ 85 w 169"/>
                <a:gd name="T11" fmla="*/ 108 h 108"/>
                <a:gd name="T12" fmla="*/ 169 w 169"/>
                <a:gd name="T13" fmla="*/ 3 h 108"/>
                <a:gd name="T14" fmla="*/ 169 w 169"/>
                <a:gd name="T1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9" h="108">
                  <a:moveTo>
                    <a:pt x="169" y="0"/>
                  </a:moveTo>
                  <a:lnTo>
                    <a:pt x="85" y="105"/>
                  </a:lnTo>
                  <a:lnTo>
                    <a:pt x="0" y="0"/>
                  </a:lnTo>
                  <a:lnTo>
                    <a:pt x="0" y="3"/>
                  </a:lnTo>
                  <a:lnTo>
                    <a:pt x="85" y="108"/>
                  </a:lnTo>
                  <a:lnTo>
                    <a:pt x="85" y="108"/>
                  </a:lnTo>
                  <a:lnTo>
                    <a:pt x="169" y="3"/>
                  </a:lnTo>
                  <a:lnTo>
                    <a:pt x="16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Rectangle 54"/>
            <p:cNvSpPr>
              <a:spLocks noChangeArrowheads="1"/>
            </p:cNvSpPr>
            <p:nvPr/>
          </p:nvSpPr>
          <p:spPr bwMode="auto">
            <a:xfrm>
              <a:off x="5145088" y="2237582"/>
              <a:ext cx="49213" cy="1588"/>
            </a:xfrm>
            <a:prstGeom prst="rect">
              <a:avLst/>
            </a:prstGeom>
            <a:solidFill>
              <a:srgbClr val="2E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55"/>
            <p:cNvSpPr>
              <a:spLocks noChangeArrowheads="1"/>
            </p:cNvSpPr>
            <p:nvPr/>
          </p:nvSpPr>
          <p:spPr bwMode="auto">
            <a:xfrm>
              <a:off x="5145088" y="2237582"/>
              <a:ext cx="4921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56"/>
            <p:cNvSpPr>
              <a:spLocks/>
            </p:cNvSpPr>
            <p:nvPr/>
          </p:nvSpPr>
          <p:spPr bwMode="auto">
            <a:xfrm>
              <a:off x="5011738" y="1745457"/>
              <a:ext cx="315913" cy="46038"/>
            </a:xfrm>
            <a:custGeom>
              <a:avLst/>
              <a:gdLst>
                <a:gd name="T0" fmla="*/ 105 w 197"/>
                <a:gd name="T1" fmla="*/ 0 h 29"/>
                <a:gd name="T2" fmla="*/ 99 w 197"/>
                <a:gd name="T3" fmla="*/ 5 h 29"/>
                <a:gd name="T4" fmla="*/ 92 w 197"/>
                <a:gd name="T5" fmla="*/ 0 h 29"/>
                <a:gd name="T6" fmla="*/ 0 w 197"/>
                <a:gd name="T7" fmla="*/ 29 h 29"/>
                <a:gd name="T8" fmla="*/ 90 w 197"/>
                <a:gd name="T9" fmla="*/ 26 h 29"/>
                <a:gd name="T10" fmla="*/ 99 w 197"/>
                <a:gd name="T11" fmla="*/ 15 h 29"/>
                <a:gd name="T12" fmla="*/ 107 w 197"/>
                <a:gd name="T13" fmla="*/ 26 h 29"/>
                <a:gd name="T14" fmla="*/ 197 w 197"/>
                <a:gd name="T15" fmla="*/ 29 h 29"/>
                <a:gd name="T16" fmla="*/ 105 w 197"/>
                <a:gd name="T1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7" h="29">
                  <a:moveTo>
                    <a:pt x="105" y="0"/>
                  </a:moveTo>
                  <a:cubicBezTo>
                    <a:pt x="101" y="0"/>
                    <a:pt x="99" y="5"/>
                    <a:pt x="99" y="5"/>
                  </a:cubicBezTo>
                  <a:cubicBezTo>
                    <a:pt x="99" y="5"/>
                    <a:pt x="96" y="0"/>
                    <a:pt x="92" y="0"/>
                  </a:cubicBezTo>
                  <a:cubicBezTo>
                    <a:pt x="78" y="0"/>
                    <a:pt x="17" y="6"/>
                    <a:pt x="0" y="29"/>
                  </a:cubicBezTo>
                  <a:cubicBezTo>
                    <a:pt x="0" y="29"/>
                    <a:pt x="85" y="27"/>
                    <a:pt x="90" y="26"/>
                  </a:cubicBezTo>
                  <a:cubicBezTo>
                    <a:pt x="94" y="24"/>
                    <a:pt x="99" y="15"/>
                    <a:pt x="99" y="15"/>
                  </a:cubicBezTo>
                  <a:cubicBezTo>
                    <a:pt x="99" y="15"/>
                    <a:pt x="103" y="24"/>
                    <a:pt x="107" y="26"/>
                  </a:cubicBezTo>
                  <a:cubicBezTo>
                    <a:pt x="112" y="27"/>
                    <a:pt x="197" y="29"/>
                    <a:pt x="197" y="29"/>
                  </a:cubicBezTo>
                  <a:cubicBezTo>
                    <a:pt x="180" y="6"/>
                    <a:pt x="120" y="0"/>
                    <a:pt x="105" y="0"/>
                  </a:cubicBezTo>
                  <a:close/>
                </a:path>
              </a:pathLst>
            </a:custGeom>
            <a:solidFill>
              <a:srgbClr val="8060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57"/>
            <p:cNvSpPr>
              <a:spLocks/>
            </p:cNvSpPr>
            <p:nvPr/>
          </p:nvSpPr>
          <p:spPr bwMode="auto">
            <a:xfrm>
              <a:off x="3454400" y="1994694"/>
              <a:ext cx="1247775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8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58"/>
            <p:cNvSpPr>
              <a:spLocks/>
            </p:cNvSpPr>
            <p:nvPr/>
          </p:nvSpPr>
          <p:spPr bwMode="auto">
            <a:xfrm>
              <a:off x="3454400" y="1994694"/>
              <a:ext cx="1247775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8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C9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59"/>
            <p:cNvSpPr>
              <a:spLocks/>
            </p:cNvSpPr>
            <p:nvPr/>
          </p:nvSpPr>
          <p:spPr bwMode="auto">
            <a:xfrm>
              <a:off x="3944938" y="1588294"/>
              <a:ext cx="266700" cy="560388"/>
            </a:xfrm>
            <a:custGeom>
              <a:avLst/>
              <a:gdLst>
                <a:gd name="T0" fmla="*/ 0 w 167"/>
                <a:gd name="T1" fmla="*/ 102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2 h 349"/>
                <a:gd name="T12" fmla="*/ 0 w 167"/>
                <a:gd name="T13" fmla="*/ 10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2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67" y="0"/>
                    <a:pt x="0" y="0"/>
                    <a:pt x="0" y="102"/>
                  </a:cubicBezTo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60"/>
            <p:cNvSpPr>
              <a:spLocks/>
            </p:cNvSpPr>
            <p:nvPr/>
          </p:nvSpPr>
          <p:spPr bwMode="auto">
            <a:xfrm>
              <a:off x="3767138" y="1553369"/>
              <a:ext cx="112713" cy="163513"/>
            </a:xfrm>
            <a:custGeom>
              <a:avLst/>
              <a:gdLst>
                <a:gd name="T0" fmla="*/ 20 w 70"/>
                <a:gd name="T1" fmla="*/ 5 h 102"/>
                <a:gd name="T2" fmla="*/ 61 w 70"/>
                <a:gd name="T3" fmla="*/ 42 h 102"/>
                <a:gd name="T4" fmla="*/ 50 w 70"/>
                <a:gd name="T5" fmla="*/ 97 h 102"/>
                <a:gd name="T6" fmla="*/ 8 w 70"/>
                <a:gd name="T7" fmla="*/ 60 h 102"/>
                <a:gd name="T8" fmla="*/ 2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20" y="5"/>
                  </a:moveTo>
                  <a:cubicBezTo>
                    <a:pt x="34" y="0"/>
                    <a:pt x="53" y="17"/>
                    <a:pt x="61" y="42"/>
                  </a:cubicBezTo>
                  <a:cubicBezTo>
                    <a:pt x="70" y="67"/>
                    <a:pt x="65" y="92"/>
                    <a:pt x="50" y="97"/>
                  </a:cubicBezTo>
                  <a:cubicBezTo>
                    <a:pt x="35" y="102"/>
                    <a:pt x="17" y="85"/>
                    <a:pt x="8" y="60"/>
                  </a:cubicBezTo>
                  <a:cubicBezTo>
                    <a:pt x="0" y="34"/>
                    <a:pt x="5" y="10"/>
                    <a:pt x="20" y="5"/>
                  </a:cubicBezTo>
                  <a:close/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61"/>
            <p:cNvSpPr>
              <a:spLocks/>
            </p:cNvSpPr>
            <p:nvPr/>
          </p:nvSpPr>
          <p:spPr bwMode="auto">
            <a:xfrm>
              <a:off x="4275138" y="1553369"/>
              <a:ext cx="112713" cy="163513"/>
            </a:xfrm>
            <a:custGeom>
              <a:avLst/>
              <a:gdLst>
                <a:gd name="T0" fmla="*/ 51 w 70"/>
                <a:gd name="T1" fmla="*/ 5 h 102"/>
                <a:gd name="T2" fmla="*/ 9 w 70"/>
                <a:gd name="T3" fmla="*/ 42 h 102"/>
                <a:gd name="T4" fmla="*/ 20 w 70"/>
                <a:gd name="T5" fmla="*/ 97 h 102"/>
                <a:gd name="T6" fmla="*/ 62 w 70"/>
                <a:gd name="T7" fmla="*/ 60 h 102"/>
                <a:gd name="T8" fmla="*/ 51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1" y="5"/>
                  </a:moveTo>
                  <a:cubicBezTo>
                    <a:pt x="36" y="0"/>
                    <a:pt x="17" y="17"/>
                    <a:pt x="9" y="42"/>
                  </a:cubicBezTo>
                  <a:cubicBezTo>
                    <a:pt x="0" y="67"/>
                    <a:pt x="6" y="92"/>
                    <a:pt x="20" y="97"/>
                  </a:cubicBezTo>
                  <a:cubicBezTo>
                    <a:pt x="35" y="102"/>
                    <a:pt x="54" y="85"/>
                    <a:pt x="62" y="60"/>
                  </a:cubicBezTo>
                  <a:cubicBezTo>
                    <a:pt x="70" y="34"/>
                    <a:pt x="65" y="10"/>
                    <a:pt x="51" y="5"/>
                  </a:cubicBezTo>
                  <a:close/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62"/>
            <p:cNvSpPr>
              <a:spLocks/>
            </p:cNvSpPr>
            <p:nvPr/>
          </p:nvSpPr>
          <p:spPr bwMode="auto">
            <a:xfrm>
              <a:off x="3944938" y="1902619"/>
              <a:ext cx="266700" cy="92075"/>
            </a:xfrm>
            <a:custGeom>
              <a:avLst/>
              <a:gdLst>
                <a:gd name="T0" fmla="*/ 0 w 167"/>
                <a:gd name="T1" fmla="*/ 0 h 58"/>
                <a:gd name="T2" fmla="*/ 0 w 167"/>
                <a:gd name="T3" fmla="*/ 6 h 58"/>
                <a:gd name="T4" fmla="*/ 83 w 167"/>
                <a:gd name="T5" fmla="*/ 58 h 58"/>
                <a:gd name="T6" fmla="*/ 85 w 167"/>
                <a:gd name="T7" fmla="*/ 58 h 58"/>
                <a:gd name="T8" fmla="*/ 167 w 167"/>
                <a:gd name="T9" fmla="*/ 9 h 58"/>
                <a:gd name="T10" fmla="*/ 167 w 167"/>
                <a:gd name="T11" fmla="*/ 0 h 58"/>
                <a:gd name="T12" fmla="*/ 0 w 167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8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43" y="56"/>
                    <a:pt x="83" y="58"/>
                  </a:cubicBezTo>
                  <a:cubicBezTo>
                    <a:pt x="84" y="58"/>
                    <a:pt x="85" y="58"/>
                    <a:pt x="85" y="58"/>
                  </a:cubicBezTo>
                  <a:cubicBezTo>
                    <a:pt x="125" y="58"/>
                    <a:pt x="167" y="9"/>
                    <a:pt x="167" y="9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5A7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63"/>
            <p:cNvSpPr>
              <a:spLocks/>
            </p:cNvSpPr>
            <p:nvPr/>
          </p:nvSpPr>
          <p:spPr bwMode="auto">
            <a:xfrm>
              <a:off x="3667125" y="1205707"/>
              <a:ext cx="822325" cy="758825"/>
            </a:xfrm>
            <a:custGeom>
              <a:avLst/>
              <a:gdLst>
                <a:gd name="T0" fmla="*/ 257 w 513"/>
                <a:gd name="T1" fmla="*/ 0 h 473"/>
                <a:gd name="T2" fmla="*/ 115 w 513"/>
                <a:gd name="T3" fmla="*/ 378 h 473"/>
                <a:gd name="T4" fmla="*/ 257 w 513"/>
                <a:gd name="T5" fmla="*/ 473 h 473"/>
                <a:gd name="T6" fmla="*/ 398 w 513"/>
                <a:gd name="T7" fmla="*/ 378 h 473"/>
                <a:gd name="T8" fmla="*/ 257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7" y="0"/>
                  </a:moveTo>
                  <a:cubicBezTo>
                    <a:pt x="0" y="0"/>
                    <a:pt x="98" y="351"/>
                    <a:pt x="115" y="378"/>
                  </a:cubicBezTo>
                  <a:cubicBezTo>
                    <a:pt x="134" y="408"/>
                    <a:pt x="215" y="473"/>
                    <a:pt x="257" y="473"/>
                  </a:cubicBezTo>
                  <a:cubicBezTo>
                    <a:pt x="298" y="473"/>
                    <a:pt x="380" y="408"/>
                    <a:pt x="398" y="378"/>
                  </a:cubicBezTo>
                  <a:cubicBezTo>
                    <a:pt x="415" y="351"/>
                    <a:pt x="513" y="0"/>
                    <a:pt x="257" y="0"/>
                  </a:cubicBezTo>
                  <a:close/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64"/>
            <p:cNvSpPr>
              <a:spLocks noEditPoints="1"/>
            </p:cNvSpPr>
            <p:nvPr/>
          </p:nvSpPr>
          <p:spPr bwMode="auto">
            <a:xfrm>
              <a:off x="3762375" y="1108869"/>
              <a:ext cx="649288" cy="582613"/>
            </a:xfrm>
            <a:custGeom>
              <a:avLst/>
              <a:gdLst>
                <a:gd name="T0" fmla="*/ 312 w 404"/>
                <a:gd name="T1" fmla="*/ 68 h 363"/>
                <a:gd name="T2" fmla="*/ 51 w 404"/>
                <a:gd name="T3" fmla="*/ 97 h 363"/>
                <a:gd name="T4" fmla="*/ 30 w 404"/>
                <a:gd name="T5" fmla="*/ 357 h 363"/>
                <a:gd name="T6" fmla="*/ 30 w 404"/>
                <a:gd name="T7" fmla="*/ 357 h 363"/>
                <a:gd name="T8" fmla="*/ 31 w 404"/>
                <a:gd name="T9" fmla="*/ 360 h 363"/>
                <a:gd name="T10" fmla="*/ 33 w 404"/>
                <a:gd name="T11" fmla="*/ 363 h 363"/>
                <a:gd name="T12" fmla="*/ 37 w 404"/>
                <a:gd name="T13" fmla="*/ 362 h 363"/>
                <a:gd name="T14" fmla="*/ 38 w 404"/>
                <a:gd name="T15" fmla="*/ 361 h 363"/>
                <a:gd name="T16" fmla="*/ 38 w 404"/>
                <a:gd name="T17" fmla="*/ 339 h 363"/>
                <a:gd name="T18" fmla="*/ 33 w 404"/>
                <a:gd name="T19" fmla="*/ 307 h 363"/>
                <a:gd name="T20" fmla="*/ 77 w 404"/>
                <a:gd name="T21" fmla="*/ 183 h 363"/>
                <a:gd name="T22" fmla="*/ 86 w 404"/>
                <a:gd name="T23" fmla="*/ 171 h 363"/>
                <a:gd name="T24" fmla="*/ 97 w 404"/>
                <a:gd name="T25" fmla="*/ 158 h 363"/>
                <a:gd name="T26" fmla="*/ 103 w 404"/>
                <a:gd name="T27" fmla="*/ 154 h 363"/>
                <a:gd name="T28" fmla="*/ 242 w 404"/>
                <a:gd name="T29" fmla="*/ 175 h 363"/>
                <a:gd name="T30" fmla="*/ 280 w 404"/>
                <a:gd name="T31" fmla="*/ 151 h 363"/>
                <a:gd name="T32" fmla="*/ 311 w 404"/>
                <a:gd name="T33" fmla="*/ 176 h 363"/>
                <a:gd name="T34" fmla="*/ 360 w 404"/>
                <a:gd name="T35" fmla="*/ 315 h 363"/>
                <a:gd name="T36" fmla="*/ 356 w 404"/>
                <a:gd name="T37" fmla="*/ 339 h 363"/>
                <a:gd name="T38" fmla="*/ 356 w 404"/>
                <a:gd name="T39" fmla="*/ 361 h 363"/>
                <a:gd name="T40" fmla="*/ 357 w 404"/>
                <a:gd name="T41" fmla="*/ 362 h 363"/>
                <a:gd name="T42" fmla="*/ 361 w 404"/>
                <a:gd name="T43" fmla="*/ 363 h 363"/>
                <a:gd name="T44" fmla="*/ 363 w 404"/>
                <a:gd name="T45" fmla="*/ 360 h 363"/>
                <a:gd name="T46" fmla="*/ 364 w 404"/>
                <a:gd name="T47" fmla="*/ 351 h 363"/>
                <a:gd name="T48" fmla="*/ 366 w 404"/>
                <a:gd name="T49" fmla="*/ 338 h 363"/>
                <a:gd name="T50" fmla="*/ 312 w 404"/>
                <a:gd name="T51" fmla="*/ 68 h 363"/>
                <a:gd name="T52" fmla="*/ 180 w 404"/>
                <a:gd name="T53" fmla="*/ 135 h 363"/>
                <a:gd name="T54" fmla="*/ 176 w 404"/>
                <a:gd name="T55" fmla="*/ 134 h 363"/>
                <a:gd name="T56" fmla="*/ 182 w 404"/>
                <a:gd name="T57" fmla="*/ 135 h 363"/>
                <a:gd name="T58" fmla="*/ 180 w 404"/>
                <a:gd name="T59" fmla="*/ 135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04" h="363">
                  <a:moveTo>
                    <a:pt x="312" y="68"/>
                  </a:moveTo>
                  <a:cubicBezTo>
                    <a:pt x="225" y="0"/>
                    <a:pt x="91" y="40"/>
                    <a:pt x="51" y="97"/>
                  </a:cubicBezTo>
                  <a:cubicBezTo>
                    <a:pt x="0" y="168"/>
                    <a:pt x="18" y="276"/>
                    <a:pt x="30" y="357"/>
                  </a:cubicBezTo>
                  <a:cubicBezTo>
                    <a:pt x="30" y="357"/>
                    <a:pt x="30" y="357"/>
                    <a:pt x="30" y="357"/>
                  </a:cubicBezTo>
                  <a:cubicBezTo>
                    <a:pt x="30" y="358"/>
                    <a:pt x="30" y="359"/>
                    <a:pt x="31" y="360"/>
                  </a:cubicBezTo>
                  <a:cubicBezTo>
                    <a:pt x="31" y="360"/>
                    <a:pt x="32" y="362"/>
                    <a:pt x="33" y="363"/>
                  </a:cubicBezTo>
                  <a:cubicBezTo>
                    <a:pt x="33" y="363"/>
                    <a:pt x="36" y="363"/>
                    <a:pt x="37" y="362"/>
                  </a:cubicBezTo>
                  <a:cubicBezTo>
                    <a:pt x="38" y="362"/>
                    <a:pt x="38" y="361"/>
                    <a:pt x="38" y="361"/>
                  </a:cubicBezTo>
                  <a:cubicBezTo>
                    <a:pt x="38" y="354"/>
                    <a:pt x="38" y="340"/>
                    <a:pt x="38" y="339"/>
                  </a:cubicBezTo>
                  <a:cubicBezTo>
                    <a:pt x="37" y="328"/>
                    <a:pt x="34" y="318"/>
                    <a:pt x="33" y="307"/>
                  </a:cubicBezTo>
                  <a:cubicBezTo>
                    <a:pt x="41" y="255"/>
                    <a:pt x="65" y="245"/>
                    <a:pt x="77" y="183"/>
                  </a:cubicBezTo>
                  <a:cubicBezTo>
                    <a:pt x="80" y="179"/>
                    <a:pt x="83" y="175"/>
                    <a:pt x="86" y="171"/>
                  </a:cubicBezTo>
                  <a:cubicBezTo>
                    <a:pt x="89" y="167"/>
                    <a:pt x="93" y="162"/>
                    <a:pt x="97" y="158"/>
                  </a:cubicBezTo>
                  <a:cubicBezTo>
                    <a:pt x="99" y="157"/>
                    <a:pt x="101" y="156"/>
                    <a:pt x="103" y="154"/>
                  </a:cubicBezTo>
                  <a:cubicBezTo>
                    <a:pt x="150" y="137"/>
                    <a:pt x="198" y="158"/>
                    <a:pt x="242" y="175"/>
                  </a:cubicBezTo>
                  <a:cubicBezTo>
                    <a:pt x="259" y="182"/>
                    <a:pt x="261" y="152"/>
                    <a:pt x="280" y="151"/>
                  </a:cubicBezTo>
                  <a:cubicBezTo>
                    <a:pt x="288" y="150"/>
                    <a:pt x="304" y="177"/>
                    <a:pt x="311" y="176"/>
                  </a:cubicBezTo>
                  <a:cubicBezTo>
                    <a:pt x="377" y="169"/>
                    <a:pt x="349" y="269"/>
                    <a:pt x="360" y="315"/>
                  </a:cubicBezTo>
                  <a:cubicBezTo>
                    <a:pt x="358" y="323"/>
                    <a:pt x="357" y="331"/>
                    <a:pt x="356" y="339"/>
                  </a:cubicBezTo>
                  <a:cubicBezTo>
                    <a:pt x="356" y="340"/>
                    <a:pt x="356" y="354"/>
                    <a:pt x="356" y="361"/>
                  </a:cubicBezTo>
                  <a:cubicBezTo>
                    <a:pt x="356" y="361"/>
                    <a:pt x="356" y="362"/>
                    <a:pt x="357" y="362"/>
                  </a:cubicBezTo>
                  <a:cubicBezTo>
                    <a:pt x="358" y="363"/>
                    <a:pt x="361" y="363"/>
                    <a:pt x="361" y="363"/>
                  </a:cubicBezTo>
                  <a:cubicBezTo>
                    <a:pt x="362" y="362"/>
                    <a:pt x="363" y="360"/>
                    <a:pt x="363" y="360"/>
                  </a:cubicBezTo>
                  <a:cubicBezTo>
                    <a:pt x="364" y="356"/>
                    <a:pt x="364" y="354"/>
                    <a:pt x="364" y="351"/>
                  </a:cubicBezTo>
                  <a:cubicBezTo>
                    <a:pt x="365" y="347"/>
                    <a:pt x="365" y="342"/>
                    <a:pt x="366" y="338"/>
                  </a:cubicBezTo>
                  <a:cubicBezTo>
                    <a:pt x="379" y="288"/>
                    <a:pt x="404" y="89"/>
                    <a:pt x="312" y="68"/>
                  </a:cubicBezTo>
                  <a:close/>
                  <a:moveTo>
                    <a:pt x="180" y="135"/>
                  </a:moveTo>
                  <a:cubicBezTo>
                    <a:pt x="179" y="135"/>
                    <a:pt x="177" y="134"/>
                    <a:pt x="176" y="134"/>
                  </a:cubicBezTo>
                  <a:cubicBezTo>
                    <a:pt x="178" y="134"/>
                    <a:pt x="180" y="135"/>
                    <a:pt x="182" y="135"/>
                  </a:cubicBezTo>
                  <a:cubicBezTo>
                    <a:pt x="182" y="135"/>
                    <a:pt x="181" y="135"/>
                    <a:pt x="180" y="135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Rectangle 65"/>
            <p:cNvSpPr>
              <a:spLocks noChangeArrowheads="1"/>
            </p:cNvSpPr>
            <p:nvPr/>
          </p:nvSpPr>
          <p:spPr bwMode="auto">
            <a:xfrm>
              <a:off x="4052888" y="2237582"/>
              <a:ext cx="50800" cy="1588"/>
            </a:xfrm>
            <a:prstGeom prst="rect">
              <a:avLst/>
            </a:prstGeom>
            <a:solidFill>
              <a:srgbClr val="B53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Rectangle 66"/>
            <p:cNvSpPr>
              <a:spLocks noChangeArrowheads="1"/>
            </p:cNvSpPr>
            <p:nvPr/>
          </p:nvSpPr>
          <p:spPr bwMode="auto">
            <a:xfrm>
              <a:off x="4052888" y="2237582"/>
              <a:ext cx="50800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67"/>
            <p:cNvSpPr>
              <a:spLocks/>
            </p:cNvSpPr>
            <p:nvPr/>
          </p:nvSpPr>
          <p:spPr bwMode="auto">
            <a:xfrm>
              <a:off x="3640138" y="1173957"/>
              <a:ext cx="609600" cy="360363"/>
            </a:xfrm>
            <a:custGeom>
              <a:avLst/>
              <a:gdLst>
                <a:gd name="T0" fmla="*/ 323 w 380"/>
                <a:gd name="T1" fmla="*/ 52 h 225"/>
                <a:gd name="T2" fmla="*/ 182 w 380"/>
                <a:gd name="T3" fmla="*/ 28 h 225"/>
                <a:gd name="T4" fmla="*/ 42 w 380"/>
                <a:gd name="T5" fmla="*/ 48 h 225"/>
                <a:gd name="T6" fmla="*/ 78 w 380"/>
                <a:gd name="T7" fmla="*/ 180 h 225"/>
                <a:gd name="T8" fmla="*/ 268 w 380"/>
                <a:gd name="T9" fmla="*/ 161 h 225"/>
                <a:gd name="T10" fmla="*/ 358 w 380"/>
                <a:gd name="T11" fmla="*/ 97 h 225"/>
                <a:gd name="T12" fmla="*/ 323 w 380"/>
                <a:gd name="T13" fmla="*/ 52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0" h="225">
                  <a:moveTo>
                    <a:pt x="323" y="52"/>
                  </a:moveTo>
                  <a:cubicBezTo>
                    <a:pt x="323" y="52"/>
                    <a:pt x="248" y="0"/>
                    <a:pt x="182" y="28"/>
                  </a:cubicBezTo>
                  <a:cubicBezTo>
                    <a:pt x="115" y="56"/>
                    <a:pt x="56" y="66"/>
                    <a:pt x="42" y="48"/>
                  </a:cubicBezTo>
                  <a:cubicBezTo>
                    <a:pt x="42" y="48"/>
                    <a:pt x="0" y="134"/>
                    <a:pt x="78" y="180"/>
                  </a:cubicBezTo>
                  <a:cubicBezTo>
                    <a:pt x="155" y="225"/>
                    <a:pt x="243" y="189"/>
                    <a:pt x="268" y="161"/>
                  </a:cubicBezTo>
                  <a:cubicBezTo>
                    <a:pt x="294" y="133"/>
                    <a:pt x="335" y="88"/>
                    <a:pt x="358" y="97"/>
                  </a:cubicBezTo>
                  <a:cubicBezTo>
                    <a:pt x="380" y="106"/>
                    <a:pt x="323" y="52"/>
                    <a:pt x="323" y="52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68"/>
            <p:cNvSpPr>
              <a:spLocks/>
            </p:cNvSpPr>
            <p:nvPr/>
          </p:nvSpPr>
          <p:spPr bwMode="auto">
            <a:xfrm>
              <a:off x="2844800" y="2547144"/>
              <a:ext cx="1247775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8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69"/>
            <p:cNvSpPr>
              <a:spLocks/>
            </p:cNvSpPr>
            <p:nvPr/>
          </p:nvSpPr>
          <p:spPr bwMode="auto">
            <a:xfrm>
              <a:off x="2844800" y="2547144"/>
              <a:ext cx="1247775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8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70"/>
            <p:cNvSpPr>
              <a:spLocks/>
            </p:cNvSpPr>
            <p:nvPr/>
          </p:nvSpPr>
          <p:spPr bwMode="auto">
            <a:xfrm>
              <a:off x="3335338" y="2140744"/>
              <a:ext cx="266700" cy="560388"/>
            </a:xfrm>
            <a:custGeom>
              <a:avLst/>
              <a:gdLst>
                <a:gd name="T0" fmla="*/ 0 w 167"/>
                <a:gd name="T1" fmla="*/ 102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2 h 349"/>
                <a:gd name="T12" fmla="*/ 0 w 167"/>
                <a:gd name="T13" fmla="*/ 10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2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67" y="0"/>
                    <a:pt x="0" y="0"/>
                    <a:pt x="0" y="102"/>
                  </a:cubicBezTo>
                </a:path>
              </a:pathLst>
            </a:custGeom>
            <a:solidFill>
              <a:srgbClr val="F6C8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71"/>
            <p:cNvSpPr>
              <a:spLocks/>
            </p:cNvSpPr>
            <p:nvPr/>
          </p:nvSpPr>
          <p:spPr bwMode="auto">
            <a:xfrm>
              <a:off x="3157538" y="2105819"/>
              <a:ext cx="112713" cy="163513"/>
            </a:xfrm>
            <a:custGeom>
              <a:avLst/>
              <a:gdLst>
                <a:gd name="T0" fmla="*/ 20 w 70"/>
                <a:gd name="T1" fmla="*/ 5 h 102"/>
                <a:gd name="T2" fmla="*/ 61 w 70"/>
                <a:gd name="T3" fmla="*/ 42 h 102"/>
                <a:gd name="T4" fmla="*/ 50 w 70"/>
                <a:gd name="T5" fmla="*/ 97 h 102"/>
                <a:gd name="T6" fmla="*/ 8 w 70"/>
                <a:gd name="T7" fmla="*/ 60 h 102"/>
                <a:gd name="T8" fmla="*/ 2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20" y="5"/>
                  </a:moveTo>
                  <a:cubicBezTo>
                    <a:pt x="34" y="0"/>
                    <a:pt x="53" y="17"/>
                    <a:pt x="61" y="42"/>
                  </a:cubicBezTo>
                  <a:cubicBezTo>
                    <a:pt x="70" y="67"/>
                    <a:pt x="65" y="92"/>
                    <a:pt x="50" y="97"/>
                  </a:cubicBezTo>
                  <a:cubicBezTo>
                    <a:pt x="35" y="102"/>
                    <a:pt x="17" y="85"/>
                    <a:pt x="8" y="60"/>
                  </a:cubicBezTo>
                  <a:cubicBezTo>
                    <a:pt x="0" y="34"/>
                    <a:pt x="5" y="10"/>
                    <a:pt x="20" y="5"/>
                  </a:cubicBezTo>
                  <a:close/>
                </a:path>
              </a:pathLst>
            </a:custGeom>
            <a:solidFill>
              <a:srgbClr val="F6C8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72"/>
            <p:cNvSpPr>
              <a:spLocks/>
            </p:cNvSpPr>
            <p:nvPr/>
          </p:nvSpPr>
          <p:spPr bwMode="auto">
            <a:xfrm>
              <a:off x="3665538" y="2105819"/>
              <a:ext cx="112713" cy="163513"/>
            </a:xfrm>
            <a:custGeom>
              <a:avLst/>
              <a:gdLst>
                <a:gd name="T0" fmla="*/ 51 w 70"/>
                <a:gd name="T1" fmla="*/ 5 h 102"/>
                <a:gd name="T2" fmla="*/ 9 w 70"/>
                <a:gd name="T3" fmla="*/ 42 h 102"/>
                <a:gd name="T4" fmla="*/ 20 w 70"/>
                <a:gd name="T5" fmla="*/ 97 h 102"/>
                <a:gd name="T6" fmla="*/ 62 w 70"/>
                <a:gd name="T7" fmla="*/ 60 h 102"/>
                <a:gd name="T8" fmla="*/ 51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1" y="5"/>
                  </a:moveTo>
                  <a:cubicBezTo>
                    <a:pt x="36" y="0"/>
                    <a:pt x="17" y="17"/>
                    <a:pt x="9" y="42"/>
                  </a:cubicBezTo>
                  <a:cubicBezTo>
                    <a:pt x="0" y="67"/>
                    <a:pt x="6" y="92"/>
                    <a:pt x="20" y="97"/>
                  </a:cubicBezTo>
                  <a:cubicBezTo>
                    <a:pt x="35" y="102"/>
                    <a:pt x="54" y="85"/>
                    <a:pt x="62" y="60"/>
                  </a:cubicBezTo>
                  <a:cubicBezTo>
                    <a:pt x="70" y="34"/>
                    <a:pt x="65" y="10"/>
                    <a:pt x="51" y="5"/>
                  </a:cubicBezTo>
                  <a:close/>
                </a:path>
              </a:pathLst>
            </a:custGeom>
            <a:solidFill>
              <a:srgbClr val="F6C8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75"/>
            <p:cNvSpPr>
              <a:spLocks/>
            </p:cNvSpPr>
            <p:nvPr/>
          </p:nvSpPr>
          <p:spPr bwMode="auto">
            <a:xfrm>
              <a:off x="3543300" y="2550319"/>
              <a:ext cx="234950" cy="561975"/>
            </a:xfrm>
            <a:custGeom>
              <a:avLst/>
              <a:gdLst>
                <a:gd name="T0" fmla="*/ 37 w 148"/>
                <a:gd name="T1" fmla="*/ 0 h 354"/>
                <a:gd name="T2" fmla="*/ 37 w 148"/>
                <a:gd name="T3" fmla="*/ 39 h 354"/>
                <a:gd name="T4" fmla="*/ 0 w 148"/>
                <a:gd name="T5" fmla="*/ 354 h 354"/>
                <a:gd name="T6" fmla="*/ 64 w 148"/>
                <a:gd name="T7" fmla="*/ 354 h 354"/>
                <a:gd name="T8" fmla="*/ 132 w 148"/>
                <a:gd name="T9" fmla="*/ 214 h 354"/>
                <a:gd name="T10" fmla="*/ 67 w 148"/>
                <a:gd name="T11" fmla="*/ 169 h 354"/>
                <a:gd name="T12" fmla="*/ 148 w 148"/>
                <a:gd name="T13" fmla="*/ 132 h 354"/>
                <a:gd name="T14" fmla="*/ 81 w 148"/>
                <a:gd name="T15" fmla="*/ 20 h 354"/>
                <a:gd name="T16" fmla="*/ 37 w 148"/>
                <a:gd name="T17" fmla="*/ 0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8" h="354">
                  <a:moveTo>
                    <a:pt x="37" y="0"/>
                  </a:moveTo>
                  <a:lnTo>
                    <a:pt x="37" y="39"/>
                  </a:lnTo>
                  <a:lnTo>
                    <a:pt x="0" y="354"/>
                  </a:lnTo>
                  <a:lnTo>
                    <a:pt x="64" y="354"/>
                  </a:lnTo>
                  <a:lnTo>
                    <a:pt x="132" y="214"/>
                  </a:lnTo>
                  <a:lnTo>
                    <a:pt x="67" y="169"/>
                  </a:lnTo>
                  <a:lnTo>
                    <a:pt x="148" y="132"/>
                  </a:lnTo>
                  <a:lnTo>
                    <a:pt x="81" y="2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1B1B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82"/>
            <p:cNvSpPr>
              <a:spLocks/>
            </p:cNvSpPr>
            <p:nvPr/>
          </p:nvSpPr>
          <p:spPr bwMode="auto">
            <a:xfrm>
              <a:off x="3057525" y="1758157"/>
              <a:ext cx="822325" cy="758825"/>
            </a:xfrm>
            <a:custGeom>
              <a:avLst/>
              <a:gdLst>
                <a:gd name="T0" fmla="*/ 257 w 513"/>
                <a:gd name="T1" fmla="*/ 0 h 473"/>
                <a:gd name="T2" fmla="*/ 115 w 513"/>
                <a:gd name="T3" fmla="*/ 378 h 473"/>
                <a:gd name="T4" fmla="*/ 257 w 513"/>
                <a:gd name="T5" fmla="*/ 473 h 473"/>
                <a:gd name="T6" fmla="*/ 398 w 513"/>
                <a:gd name="T7" fmla="*/ 378 h 473"/>
                <a:gd name="T8" fmla="*/ 257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7" y="0"/>
                  </a:moveTo>
                  <a:cubicBezTo>
                    <a:pt x="0" y="0"/>
                    <a:pt x="98" y="351"/>
                    <a:pt x="115" y="378"/>
                  </a:cubicBezTo>
                  <a:cubicBezTo>
                    <a:pt x="134" y="408"/>
                    <a:pt x="215" y="473"/>
                    <a:pt x="257" y="473"/>
                  </a:cubicBezTo>
                  <a:cubicBezTo>
                    <a:pt x="298" y="473"/>
                    <a:pt x="380" y="408"/>
                    <a:pt x="398" y="378"/>
                  </a:cubicBezTo>
                  <a:cubicBezTo>
                    <a:pt x="415" y="351"/>
                    <a:pt x="513" y="0"/>
                    <a:pt x="257" y="0"/>
                  </a:cubicBezTo>
                  <a:close/>
                </a:path>
              </a:pathLst>
            </a:custGeom>
            <a:solidFill>
              <a:srgbClr val="F6C8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93"/>
            <p:cNvSpPr>
              <a:spLocks/>
            </p:cNvSpPr>
            <p:nvPr/>
          </p:nvSpPr>
          <p:spPr bwMode="auto">
            <a:xfrm>
              <a:off x="3194050" y="2169319"/>
              <a:ext cx="547688" cy="347663"/>
            </a:xfrm>
            <a:custGeom>
              <a:avLst/>
              <a:gdLst>
                <a:gd name="T0" fmla="*/ 338 w 342"/>
                <a:gd name="T1" fmla="*/ 4 h 217"/>
                <a:gd name="T2" fmla="*/ 336 w 342"/>
                <a:gd name="T3" fmla="*/ 13 h 217"/>
                <a:gd name="T4" fmla="*/ 293 w 342"/>
                <a:gd name="T5" fmla="*/ 115 h 217"/>
                <a:gd name="T6" fmla="*/ 172 w 342"/>
                <a:gd name="T7" fmla="*/ 192 h 217"/>
                <a:gd name="T8" fmla="*/ 51 w 342"/>
                <a:gd name="T9" fmla="*/ 119 h 217"/>
                <a:gd name="T10" fmla="*/ 7 w 342"/>
                <a:gd name="T11" fmla="*/ 13 h 217"/>
                <a:gd name="T12" fmla="*/ 5 w 342"/>
                <a:gd name="T13" fmla="*/ 0 h 217"/>
                <a:gd name="T14" fmla="*/ 0 w 342"/>
                <a:gd name="T15" fmla="*/ 35 h 217"/>
                <a:gd name="T16" fmla="*/ 29 w 342"/>
                <a:gd name="T17" fmla="*/ 125 h 217"/>
                <a:gd name="T18" fmla="*/ 170 w 342"/>
                <a:gd name="T19" fmla="*/ 217 h 217"/>
                <a:gd name="T20" fmla="*/ 311 w 342"/>
                <a:gd name="T21" fmla="*/ 125 h 217"/>
                <a:gd name="T22" fmla="*/ 340 w 342"/>
                <a:gd name="T23" fmla="*/ 30 h 217"/>
                <a:gd name="T24" fmla="*/ 338 w 342"/>
                <a:gd name="T25" fmla="*/ 4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2" h="217">
                  <a:moveTo>
                    <a:pt x="338" y="4"/>
                  </a:moveTo>
                  <a:cubicBezTo>
                    <a:pt x="337" y="9"/>
                    <a:pt x="336" y="13"/>
                    <a:pt x="336" y="13"/>
                  </a:cubicBezTo>
                  <a:cubicBezTo>
                    <a:pt x="336" y="13"/>
                    <a:pt x="313" y="91"/>
                    <a:pt x="293" y="115"/>
                  </a:cubicBezTo>
                  <a:cubicBezTo>
                    <a:pt x="255" y="162"/>
                    <a:pt x="205" y="191"/>
                    <a:pt x="172" y="192"/>
                  </a:cubicBezTo>
                  <a:cubicBezTo>
                    <a:pt x="138" y="192"/>
                    <a:pt x="89" y="165"/>
                    <a:pt x="51" y="119"/>
                  </a:cubicBezTo>
                  <a:cubicBezTo>
                    <a:pt x="36" y="101"/>
                    <a:pt x="8" y="20"/>
                    <a:pt x="7" y="13"/>
                  </a:cubicBezTo>
                  <a:cubicBezTo>
                    <a:pt x="7" y="9"/>
                    <a:pt x="6" y="4"/>
                    <a:pt x="5" y="0"/>
                  </a:cubicBezTo>
                  <a:cubicBezTo>
                    <a:pt x="0" y="0"/>
                    <a:pt x="0" y="35"/>
                    <a:pt x="0" y="35"/>
                  </a:cubicBezTo>
                  <a:cubicBezTo>
                    <a:pt x="7" y="76"/>
                    <a:pt x="13" y="102"/>
                    <a:pt x="29" y="125"/>
                  </a:cubicBezTo>
                  <a:cubicBezTo>
                    <a:pt x="54" y="160"/>
                    <a:pt x="126" y="217"/>
                    <a:pt x="170" y="217"/>
                  </a:cubicBezTo>
                  <a:cubicBezTo>
                    <a:pt x="214" y="217"/>
                    <a:pt x="285" y="160"/>
                    <a:pt x="311" y="125"/>
                  </a:cubicBezTo>
                  <a:cubicBezTo>
                    <a:pt x="327" y="102"/>
                    <a:pt x="331" y="72"/>
                    <a:pt x="340" y="30"/>
                  </a:cubicBezTo>
                  <a:cubicBezTo>
                    <a:pt x="340" y="30"/>
                    <a:pt x="342" y="4"/>
                    <a:pt x="338" y="4"/>
                  </a:cubicBezTo>
                  <a:close/>
                </a:path>
              </a:pathLst>
            </a:custGeom>
            <a:solidFill>
              <a:srgbClr val="605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95"/>
            <p:cNvSpPr>
              <a:spLocks noEditPoints="1"/>
            </p:cNvSpPr>
            <p:nvPr/>
          </p:nvSpPr>
          <p:spPr bwMode="auto">
            <a:xfrm>
              <a:off x="3222625" y="2077244"/>
              <a:ext cx="504825" cy="184150"/>
            </a:xfrm>
            <a:custGeom>
              <a:avLst/>
              <a:gdLst>
                <a:gd name="T0" fmla="*/ 235 w 315"/>
                <a:gd name="T1" fmla="*/ 114 h 115"/>
                <a:gd name="T2" fmla="*/ 240 w 315"/>
                <a:gd name="T3" fmla="*/ 114 h 115"/>
                <a:gd name="T4" fmla="*/ 296 w 315"/>
                <a:gd name="T5" fmla="*/ 68 h 115"/>
                <a:gd name="T6" fmla="*/ 308 w 315"/>
                <a:gd name="T7" fmla="*/ 30 h 115"/>
                <a:gd name="T8" fmla="*/ 314 w 315"/>
                <a:gd name="T9" fmla="*/ 16 h 115"/>
                <a:gd name="T10" fmla="*/ 306 w 315"/>
                <a:gd name="T11" fmla="*/ 6 h 115"/>
                <a:gd name="T12" fmla="*/ 237 w 315"/>
                <a:gd name="T13" fmla="*/ 2 h 115"/>
                <a:gd name="T14" fmla="*/ 237 w 315"/>
                <a:gd name="T15" fmla="*/ 9 h 115"/>
                <a:gd name="T16" fmla="*/ 284 w 315"/>
                <a:gd name="T17" fmla="*/ 14 h 115"/>
                <a:gd name="T18" fmla="*/ 282 w 315"/>
                <a:gd name="T19" fmla="*/ 85 h 115"/>
                <a:gd name="T20" fmla="*/ 235 w 315"/>
                <a:gd name="T21" fmla="*/ 107 h 115"/>
                <a:gd name="T22" fmla="*/ 235 w 315"/>
                <a:gd name="T23" fmla="*/ 114 h 115"/>
                <a:gd name="T24" fmla="*/ 157 w 315"/>
                <a:gd name="T25" fmla="*/ 15 h 115"/>
                <a:gd name="T26" fmla="*/ 83 w 315"/>
                <a:gd name="T27" fmla="*/ 2 h 115"/>
                <a:gd name="T28" fmla="*/ 78 w 315"/>
                <a:gd name="T29" fmla="*/ 2 h 115"/>
                <a:gd name="T30" fmla="*/ 77 w 315"/>
                <a:gd name="T31" fmla="*/ 9 h 115"/>
                <a:gd name="T32" fmla="*/ 129 w 315"/>
                <a:gd name="T33" fmla="*/ 27 h 115"/>
                <a:gd name="T34" fmla="*/ 99 w 315"/>
                <a:gd name="T35" fmla="*/ 103 h 115"/>
                <a:gd name="T36" fmla="*/ 76 w 315"/>
                <a:gd name="T37" fmla="*/ 108 h 115"/>
                <a:gd name="T38" fmla="*/ 75 w 315"/>
                <a:gd name="T39" fmla="*/ 114 h 115"/>
                <a:gd name="T40" fmla="*/ 129 w 315"/>
                <a:gd name="T41" fmla="*/ 80 h 115"/>
                <a:gd name="T42" fmla="*/ 157 w 315"/>
                <a:gd name="T43" fmla="*/ 41 h 115"/>
                <a:gd name="T44" fmla="*/ 182 w 315"/>
                <a:gd name="T45" fmla="*/ 79 h 115"/>
                <a:gd name="T46" fmla="*/ 235 w 315"/>
                <a:gd name="T47" fmla="*/ 114 h 115"/>
                <a:gd name="T48" fmla="*/ 235 w 315"/>
                <a:gd name="T49" fmla="*/ 107 h 115"/>
                <a:gd name="T50" fmla="*/ 211 w 315"/>
                <a:gd name="T51" fmla="*/ 102 h 115"/>
                <a:gd name="T52" fmla="*/ 185 w 315"/>
                <a:gd name="T53" fmla="*/ 26 h 115"/>
                <a:gd name="T54" fmla="*/ 237 w 315"/>
                <a:gd name="T55" fmla="*/ 9 h 115"/>
                <a:gd name="T56" fmla="*/ 237 w 315"/>
                <a:gd name="T57" fmla="*/ 2 h 115"/>
                <a:gd name="T58" fmla="*/ 232 w 315"/>
                <a:gd name="T59" fmla="*/ 2 h 115"/>
                <a:gd name="T60" fmla="*/ 157 w 315"/>
                <a:gd name="T61" fmla="*/ 15 h 115"/>
                <a:gd name="T62" fmla="*/ 78 w 315"/>
                <a:gd name="T63" fmla="*/ 2 h 115"/>
                <a:gd name="T64" fmla="*/ 10 w 315"/>
                <a:gd name="T65" fmla="*/ 6 h 115"/>
                <a:gd name="T66" fmla="*/ 0 w 315"/>
                <a:gd name="T67" fmla="*/ 17 h 115"/>
                <a:gd name="T68" fmla="*/ 5 w 315"/>
                <a:gd name="T69" fmla="*/ 31 h 115"/>
                <a:gd name="T70" fmla="*/ 15 w 315"/>
                <a:gd name="T71" fmla="*/ 68 h 115"/>
                <a:gd name="T72" fmla="*/ 69 w 315"/>
                <a:gd name="T73" fmla="*/ 114 h 115"/>
                <a:gd name="T74" fmla="*/ 75 w 315"/>
                <a:gd name="T75" fmla="*/ 114 h 115"/>
                <a:gd name="T76" fmla="*/ 76 w 315"/>
                <a:gd name="T77" fmla="*/ 108 h 115"/>
                <a:gd name="T78" fmla="*/ 28 w 315"/>
                <a:gd name="T79" fmla="*/ 86 h 115"/>
                <a:gd name="T80" fmla="*/ 31 w 315"/>
                <a:gd name="T81" fmla="*/ 14 h 115"/>
                <a:gd name="T82" fmla="*/ 77 w 315"/>
                <a:gd name="T83" fmla="*/ 9 h 115"/>
                <a:gd name="T84" fmla="*/ 78 w 315"/>
                <a:gd name="T85" fmla="*/ 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15" h="115">
                  <a:moveTo>
                    <a:pt x="235" y="114"/>
                  </a:moveTo>
                  <a:cubicBezTo>
                    <a:pt x="237" y="114"/>
                    <a:pt x="238" y="114"/>
                    <a:pt x="240" y="114"/>
                  </a:cubicBezTo>
                  <a:cubicBezTo>
                    <a:pt x="281" y="110"/>
                    <a:pt x="292" y="91"/>
                    <a:pt x="296" y="68"/>
                  </a:cubicBezTo>
                  <a:cubicBezTo>
                    <a:pt x="301" y="42"/>
                    <a:pt x="302" y="33"/>
                    <a:pt x="308" y="30"/>
                  </a:cubicBezTo>
                  <a:cubicBezTo>
                    <a:pt x="313" y="28"/>
                    <a:pt x="315" y="23"/>
                    <a:pt x="314" y="16"/>
                  </a:cubicBezTo>
                  <a:cubicBezTo>
                    <a:pt x="314" y="9"/>
                    <a:pt x="314" y="8"/>
                    <a:pt x="306" y="6"/>
                  </a:cubicBezTo>
                  <a:cubicBezTo>
                    <a:pt x="299" y="3"/>
                    <a:pt x="264" y="0"/>
                    <a:pt x="237" y="2"/>
                  </a:cubicBezTo>
                  <a:cubicBezTo>
                    <a:pt x="237" y="9"/>
                    <a:pt x="237" y="9"/>
                    <a:pt x="237" y="9"/>
                  </a:cubicBezTo>
                  <a:cubicBezTo>
                    <a:pt x="258" y="8"/>
                    <a:pt x="278" y="10"/>
                    <a:pt x="284" y="14"/>
                  </a:cubicBezTo>
                  <a:cubicBezTo>
                    <a:pt x="298" y="23"/>
                    <a:pt x="294" y="64"/>
                    <a:pt x="282" y="85"/>
                  </a:cubicBezTo>
                  <a:cubicBezTo>
                    <a:pt x="275" y="100"/>
                    <a:pt x="254" y="107"/>
                    <a:pt x="235" y="107"/>
                  </a:cubicBezTo>
                  <a:lnTo>
                    <a:pt x="235" y="114"/>
                  </a:lnTo>
                  <a:close/>
                  <a:moveTo>
                    <a:pt x="157" y="15"/>
                  </a:moveTo>
                  <a:cubicBezTo>
                    <a:pt x="148" y="16"/>
                    <a:pt x="110" y="5"/>
                    <a:pt x="83" y="2"/>
                  </a:cubicBezTo>
                  <a:cubicBezTo>
                    <a:pt x="82" y="2"/>
                    <a:pt x="80" y="2"/>
                    <a:pt x="78" y="2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99" y="10"/>
                    <a:pt x="122" y="15"/>
                    <a:pt x="129" y="27"/>
                  </a:cubicBezTo>
                  <a:cubicBezTo>
                    <a:pt x="142" y="46"/>
                    <a:pt x="119" y="92"/>
                    <a:pt x="99" y="103"/>
                  </a:cubicBezTo>
                  <a:cubicBezTo>
                    <a:pt x="93" y="106"/>
                    <a:pt x="84" y="108"/>
                    <a:pt x="76" y="108"/>
                  </a:cubicBezTo>
                  <a:cubicBezTo>
                    <a:pt x="75" y="114"/>
                    <a:pt x="75" y="114"/>
                    <a:pt x="75" y="114"/>
                  </a:cubicBezTo>
                  <a:cubicBezTo>
                    <a:pt x="112" y="114"/>
                    <a:pt x="125" y="88"/>
                    <a:pt x="129" y="80"/>
                  </a:cubicBezTo>
                  <a:cubicBezTo>
                    <a:pt x="138" y="63"/>
                    <a:pt x="136" y="41"/>
                    <a:pt x="157" y="41"/>
                  </a:cubicBezTo>
                  <a:cubicBezTo>
                    <a:pt x="177" y="41"/>
                    <a:pt x="175" y="63"/>
                    <a:pt x="182" y="79"/>
                  </a:cubicBezTo>
                  <a:cubicBezTo>
                    <a:pt x="186" y="88"/>
                    <a:pt x="198" y="115"/>
                    <a:pt x="235" y="114"/>
                  </a:cubicBezTo>
                  <a:cubicBezTo>
                    <a:pt x="235" y="107"/>
                    <a:pt x="235" y="107"/>
                    <a:pt x="235" y="107"/>
                  </a:cubicBezTo>
                  <a:cubicBezTo>
                    <a:pt x="226" y="107"/>
                    <a:pt x="217" y="106"/>
                    <a:pt x="211" y="102"/>
                  </a:cubicBezTo>
                  <a:cubicBezTo>
                    <a:pt x="191" y="92"/>
                    <a:pt x="171" y="46"/>
                    <a:pt x="185" y="26"/>
                  </a:cubicBezTo>
                  <a:cubicBezTo>
                    <a:pt x="193" y="15"/>
                    <a:pt x="215" y="10"/>
                    <a:pt x="237" y="9"/>
                  </a:cubicBezTo>
                  <a:cubicBezTo>
                    <a:pt x="237" y="2"/>
                    <a:pt x="237" y="2"/>
                    <a:pt x="237" y="2"/>
                  </a:cubicBezTo>
                  <a:cubicBezTo>
                    <a:pt x="235" y="2"/>
                    <a:pt x="234" y="2"/>
                    <a:pt x="232" y="2"/>
                  </a:cubicBezTo>
                  <a:cubicBezTo>
                    <a:pt x="208" y="4"/>
                    <a:pt x="179" y="15"/>
                    <a:pt x="157" y="15"/>
                  </a:cubicBezTo>
                  <a:close/>
                  <a:moveTo>
                    <a:pt x="78" y="2"/>
                  </a:moveTo>
                  <a:cubicBezTo>
                    <a:pt x="51" y="1"/>
                    <a:pt x="16" y="4"/>
                    <a:pt x="10" y="6"/>
                  </a:cubicBezTo>
                  <a:cubicBezTo>
                    <a:pt x="1" y="9"/>
                    <a:pt x="1" y="10"/>
                    <a:pt x="0" y="17"/>
                  </a:cubicBezTo>
                  <a:cubicBezTo>
                    <a:pt x="0" y="23"/>
                    <a:pt x="1" y="29"/>
                    <a:pt x="5" y="31"/>
                  </a:cubicBezTo>
                  <a:cubicBezTo>
                    <a:pt x="12" y="33"/>
                    <a:pt x="12" y="42"/>
                    <a:pt x="15" y="68"/>
                  </a:cubicBezTo>
                  <a:cubicBezTo>
                    <a:pt x="19" y="92"/>
                    <a:pt x="28" y="111"/>
                    <a:pt x="69" y="114"/>
                  </a:cubicBezTo>
                  <a:cubicBezTo>
                    <a:pt x="71" y="114"/>
                    <a:pt x="73" y="114"/>
                    <a:pt x="75" y="114"/>
                  </a:cubicBezTo>
                  <a:cubicBezTo>
                    <a:pt x="76" y="108"/>
                    <a:pt x="76" y="108"/>
                    <a:pt x="76" y="108"/>
                  </a:cubicBezTo>
                  <a:cubicBezTo>
                    <a:pt x="57" y="108"/>
                    <a:pt x="35" y="101"/>
                    <a:pt x="28" y="86"/>
                  </a:cubicBezTo>
                  <a:cubicBezTo>
                    <a:pt x="18" y="65"/>
                    <a:pt x="17" y="23"/>
                    <a:pt x="31" y="14"/>
                  </a:cubicBezTo>
                  <a:cubicBezTo>
                    <a:pt x="37" y="11"/>
                    <a:pt x="57" y="8"/>
                    <a:pt x="77" y="9"/>
                  </a:cubicBezTo>
                  <a:lnTo>
                    <a:pt x="78" y="2"/>
                  </a:lnTo>
                  <a:close/>
                </a:path>
              </a:pathLst>
            </a:custGeom>
            <a:solidFill>
              <a:srgbClr val="268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96"/>
            <p:cNvSpPr>
              <a:spLocks/>
            </p:cNvSpPr>
            <p:nvPr/>
          </p:nvSpPr>
          <p:spPr bwMode="auto">
            <a:xfrm>
              <a:off x="2670970" y="2516189"/>
              <a:ext cx="690563" cy="960438"/>
            </a:xfrm>
            <a:custGeom>
              <a:avLst/>
              <a:gdLst>
                <a:gd name="T0" fmla="*/ 155 w 430"/>
                <a:gd name="T1" fmla="*/ 55 h 598"/>
                <a:gd name="T2" fmla="*/ 348 w 430"/>
                <a:gd name="T3" fmla="*/ 103 h 598"/>
                <a:gd name="T4" fmla="*/ 402 w 430"/>
                <a:gd name="T5" fmla="*/ 279 h 598"/>
                <a:gd name="T6" fmla="*/ 205 w 430"/>
                <a:gd name="T7" fmla="*/ 597 h 598"/>
                <a:gd name="T8" fmla="*/ 33 w 430"/>
                <a:gd name="T9" fmla="*/ 272 h 598"/>
                <a:gd name="T10" fmla="*/ 155 w 430"/>
                <a:gd name="T11" fmla="*/ 55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0" h="598">
                  <a:moveTo>
                    <a:pt x="155" y="55"/>
                  </a:moveTo>
                  <a:cubicBezTo>
                    <a:pt x="171" y="26"/>
                    <a:pt x="297" y="0"/>
                    <a:pt x="348" y="103"/>
                  </a:cubicBezTo>
                  <a:cubicBezTo>
                    <a:pt x="400" y="207"/>
                    <a:pt x="374" y="243"/>
                    <a:pt x="402" y="279"/>
                  </a:cubicBezTo>
                  <a:cubicBezTo>
                    <a:pt x="430" y="316"/>
                    <a:pt x="364" y="598"/>
                    <a:pt x="205" y="597"/>
                  </a:cubicBezTo>
                  <a:cubicBezTo>
                    <a:pt x="36" y="596"/>
                    <a:pt x="0" y="326"/>
                    <a:pt x="33" y="272"/>
                  </a:cubicBezTo>
                  <a:cubicBezTo>
                    <a:pt x="67" y="217"/>
                    <a:pt x="37" y="55"/>
                    <a:pt x="155" y="55"/>
                  </a:cubicBezTo>
                </a:path>
              </a:pathLst>
            </a:custGeom>
            <a:solidFill>
              <a:srgbClr val="BF97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97"/>
            <p:cNvSpPr>
              <a:spLocks/>
            </p:cNvSpPr>
            <p:nvPr/>
          </p:nvSpPr>
          <p:spPr bwMode="auto">
            <a:xfrm>
              <a:off x="2415382" y="3375027"/>
              <a:ext cx="1184275" cy="442913"/>
            </a:xfrm>
            <a:custGeom>
              <a:avLst/>
              <a:gdLst>
                <a:gd name="T0" fmla="*/ 438 w 737"/>
                <a:gd name="T1" fmla="*/ 0 h 276"/>
                <a:gd name="T2" fmla="*/ 295 w 737"/>
                <a:gd name="T3" fmla="*/ 7 h 276"/>
                <a:gd name="T4" fmla="*/ 79 w 737"/>
                <a:gd name="T5" fmla="*/ 99 h 276"/>
                <a:gd name="T6" fmla="*/ 0 w 737"/>
                <a:gd name="T7" fmla="*/ 276 h 276"/>
                <a:gd name="T8" fmla="*/ 737 w 737"/>
                <a:gd name="T9" fmla="*/ 276 h 276"/>
                <a:gd name="T10" fmla="*/ 658 w 737"/>
                <a:gd name="T11" fmla="*/ 99 h 276"/>
                <a:gd name="T12" fmla="*/ 438 w 737"/>
                <a:gd name="T1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7" h="276">
                  <a:moveTo>
                    <a:pt x="438" y="0"/>
                  </a:moveTo>
                  <a:cubicBezTo>
                    <a:pt x="437" y="3"/>
                    <a:pt x="296" y="5"/>
                    <a:pt x="295" y="7"/>
                  </a:cubicBezTo>
                  <a:cubicBezTo>
                    <a:pt x="250" y="70"/>
                    <a:pt x="155" y="82"/>
                    <a:pt x="79" y="99"/>
                  </a:cubicBezTo>
                  <a:cubicBezTo>
                    <a:pt x="3" y="116"/>
                    <a:pt x="0" y="212"/>
                    <a:pt x="0" y="276"/>
                  </a:cubicBezTo>
                  <a:cubicBezTo>
                    <a:pt x="737" y="276"/>
                    <a:pt x="737" y="276"/>
                    <a:pt x="737" y="276"/>
                  </a:cubicBezTo>
                  <a:cubicBezTo>
                    <a:pt x="737" y="212"/>
                    <a:pt x="736" y="116"/>
                    <a:pt x="658" y="99"/>
                  </a:cubicBezTo>
                  <a:cubicBezTo>
                    <a:pt x="581" y="81"/>
                    <a:pt x="480" y="66"/>
                    <a:pt x="438" y="0"/>
                  </a:cubicBezTo>
                  <a:close/>
                </a:path>
              </a:pathLst>
            </a:custGeom>
            <a:solidFill>
              <a:srgbClr val="7491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98"/>
            <p:cNvSpPr>
              <a:spLocks/>
            </p:cNvSpPr>
            <p:nvPr/>
          </p:nvSpPr>
          <p:spPr bwMode="auto">
            <a:xfrm>
              <a:off x="2888457" y="3375027"/>
              <a:ext cx="238125" cy="442913"/>
            </a:xfrm>
            <a:custGeom>
              <a:avLst/>
              <a:gdLst>
                <a:gd name="T0" fmla="*/ 149 w 149"/>
                <a:gd name="T1" fmla="*/ 7 h 276"/>
                <a:gd name="T2" fmla="*/ 149 w 149"/>
                <a:gd name="T3" fmla="*/ 41 h 276"/>
                <a:gd name="T4" fmla="*/ 113 w 149"/>
                <a:gd name="T5" fmla="*/ 276 h 276"/>
                <a:gd name="T6" fmla="*/ 36 w 149"/>
                <a:gd name="T7" fmla="*/ 276 h 276"/>
                <a:gd name="T8" fmla="*/ 0 w 149"/>
                <a:gd name="T9" fmla="*/ 44 h 276"/>
                <a:gd name="T10" fmla="*/ 0 w 149"/>
                <a:gd name="T11" fmla="*/ 7 h 276"/>
                <a:gd name="T12" fmla="*/ 1 w 149"/>
                <a:gd name="T13" fmla="*/ 7 h 276"/>
                <a:gd name="T14" fmla="*/ 144 w 149"/>
                <a:gd name="T15" fmla="*/ 0 h 276"/>
                <a:gd name="T16" fmla="*/ 149 w 149"/>
                <a:gd name="T17" fmla="*/ 7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9" h="276">
                  <a:moveTo>
                    <a:pt x="149" y="7"/>
                  </a:moveTo>
                  <a:cubicBezTo>
                    <a:pt x="149" y="41"/>
                    <a:pt x="149" y="41"/>
                    <a:pt x="149" y="41"/>
                  </a:cubicBezTo>
                  <a:cubicBezTo>
                    <a:pt x="113" y="276"/>
                    <a:pt x="113" y="276"/>
                    <a:pt x="113" y="276"/>
                  </a:cubicBezTo>
                  <a:cubicBezTo>
                    <a:pt x="36" y="276"/>
                    <a:pt x="36" y="276"/>
                    <a:pt x="36" y="276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5"/>
                    <a:pt x="143" y="3"/>
                    <a:pt x="144" y="0"/>
                  </a:cubicBezTo>
                  <a:cubicBezTo>
                    <a:pt x="146" y="2"/>
                    <a:pt x="147" y="4"/>
                    <a:pt x="149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99"/>
            <p:cNvSpPr>
              <a:spLocks/>
            </p:cNvSpPr>
            <p:nvPr/>
          </p:nvSpPr>
          <p:spPr bwMode="auto">
            <a:xfrm>
              <a:off x="2890045" y="2976564"/>
              <a:ext cx="234950" cy="571500"/>
            </a:xfrm>
            <a:custGeom>
              <a:avLst/>
              <a:gdLst>
                <a:gd name="T0" fmla="*/ 0 w 147"/>
                <a:gd name="T1" fmla="*/ 98 h 356"/>
                <a:gd name="T2" fmla="*/ 0 w 147"/>
                <a:gd name="T3" fmla="*/ 219 h 356"/>
                <a:gd name="T4" fmla="*/ 0 w 147"/>
                <a:gd name="T5" fmla="*/ 278 h 356"/>
                <a:gd name="T6" fmla="*/ 147 w 147"/>
                <a:gd name="T7" fmla="*/ 278 h 356"/>
                <a:gd name="T8" fmla="*/ 147 w 147"/>
                <a:gd name="T9" fmla="*/ 219 h 356"/>
                <a:gd name="T10" fmla="*/ 147 w 147"/>
                <a:gd name="T11" fmla="*/ 98 h 356"/>
                <a:gd name="T12" fmla="*/ 0 w 147"/>
                <a:gd name="T13" fmla="*/ 9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7" h="356">
                  <a:moveTo>
                    <a:pt x="0" y="98"/>
                  </a:moveTo>
                  <a:cubicBezTo>
                    <a:pt x="0" y="219"/>
                    <a:pt x="0" y="219"/>
                    <a:pt x="0" y="219"/>
                  </a:cubicBezTo>
                  <a:cubicBezTo>
                    <a:pt x="0" y="278"/>
                    <a:pt x="0" y="278"/>
                    <a:pt x="0" y="278"/>
                  </a:cubicBezTo>
                  <a:cubicBezTo>
                    <a:pt x="37" y="354"/>
                    <a:pt x="103" y="356"/>
                    <a:pt x="147" y="278"/>
                  </a:cubicBezTo>
                  <a:cubicBezTo>
                    <a:pt x="147" y="219"/>
                    <a:pt x="147" y="219"/>
                    <a:pt x="147" y="219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7" y="0"/>
                    <a:pt x="0" y="0"/>
                    <a:pt x="0" y="98"/>
                  </a:cubicBezTo>
                </a:path>
              </a:pathLst>
            </a:custGeom>
            <a:solidFill>
              <a:srgbClr val="F6DB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51" name="Group 50"/>
            <p:cNvGrpSpPr/>
            <p:nvPr/>
          </p:nvGrpSpPr>
          <p:grpSpPr>
            <a:xfrm>
              <a:off x="3186172" y="2302670"/>
              <a:ext cx="468254" cy="828676"/>
              <a:chOff x="2548790" y="2218532"/>
              <a:chExt cx="468254" cy="828676"/>
            </a:xfrm>
          </p:grpSpPr>
          <p:grpSp>
            <p:nvGrpSpPr>
              <p:cNvPr id="182" name="Group 181"/>
              <p:cNvGrpSpPr/>
              <p:nvPr/>
            </p:nvGrpSpPr>
            <p:grpSpPr>
              <a:xfrm>
                <a:off x="2663031" y="2218532"/>
                <a:ext cx="354013" cy="827088"/>
                <a:chOff x="2291616" y="2152651"/>
                <a:chExt cx="354013" cy="827088"/>
              </a:xfrm>
            </p:grpSpPr>
            <p:sp>
              <p:nvSpPr>
                <p:cNvPr id="184" name="Freeform 73"/>
                <p:cNvSpPr>
                  <a:spLocks/>
                </p:cNvSpPr>
                <p:nvPr/>
              </p:nvSpPr>
              <p:spPr bwMode="auto">
                <a:xfrm>
                  <a:off x="2291616" y="2544763"/>
                  <a:ext cx="354013" cy="434975"/>
                </a:xfrm>
                <a:custGeom>
                  <a:avLst/>
                  <a:gdLst>
                    <a:gd name="T0" fmla="*/ 116 w 220"/>
                    <a:gd name="T1" fmla="*/ 0 h 271"/>
                    <a:gd name="T2" fmla="*/ 0 w 220"/>
                    <a:gd name="T3" fmla="*/ 35 h 271"/>
                    <a:gd name="T4" fmla="*/ 44 w 220"/>
                    <a:gd name="T5" fmla="*/ 271 h 271"/>
                    <a:gd name="T6" fmla="*/ 202 w 220"/>
                    <a:gd name="T7" fmla="*/ 271 h 271"/>
                    <a:gd name="T8" fmla="*/ 220 w 220"/>
                    <a:gd name="T9" fmla="*/ 36 h 271"/>
                    <a:gd name="T10" fmla="*/ 116 w 220"/>
                    <a:gd name="T11" fmla="*/ 0 h 2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20" h="271">
                      <a:moveTo>
                        <a:pt x="116" y="0"/>
                      </a:moveTo>
                      <a:cubicBezTo>
                        <a:pt x="116" y="0"/>
                        <a:pt x="0" y="28"/>
                        <a:pt x="0" y="35"/>
                      </a:cubicBezTo>
                      <a:cubicBezTo>
                        <a:pt x="0" y="42"/>
                        <a:pt x="44" y="271"/>
                        <a:pt x="44" y="271"/>
                      </a:cubicBezTo>
                      <a:cubicBezTo>
                        <a:pt x="202" y="271"/>
                        <a:pt x="202" y="271"/>
                        <a:pt x="202" y="271"/>
                      </a:cubicBezTo>
                      <a:cubicBezTo>
                        <a:pt x="220" y="36"/>
                        <a:pt x="220" y="36"/>
                        <a:pt x="220" y="36"/>
                      </a:cubicBezTo>
                      <a:cubicBezTo>
                        <a:pt x="116" y="0"/>
                        <a:pt x="116" y="0"/>
                        <a:pt x="116" y="0"/>
                      </a:cubicBezTo>
                    </a:path>
                  </a:pathLst>
                </a:custGeom>
                <a:solidFill>
                  <a:srgbClr val="34343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5" name="Freeform 76"/>
                <p:cNvSpPr>
                  <a:spLocks/>
                </p:cNvSpPr>
                <p:nvPr/>
              </p:nvSpPr>
              <p:spPr bwMode="auto">
                <a:xfrm>
                  <a:off x="2420204" y="2544763"/>
                  <a:ext cx="114300" cy="112713"/>
                </a:xfrm>
                <a:custGeom>
                  <a:avLst/>
                  <a:gdLst>
                    <a:gd name="T0" fmla="*/ 0 w 71"/>
                    <a:gd name="T1" fmla="*/ 39 h 70"/>
                    <a:gd name="T2" fmla="*/ 20 w 71"/>
                    <a:gd name="T3" fmla="*/ 70 h 70"/>
                    <a:gd name="T4" fmla="*/ 51 w 71"/>
                    <a:gd name="T5" fmla="*/ 70 h 70"/>
                    <a:gd name="T6" fmla="*/ 71 w 71"/>
                    <a:gd name="T7" fmla="*/ 39 h 70"/>
                    <a:gd name="T8" fmla="*/ 36 w 71"/>
                    <a:gd name="T9" fmla="*/ 0 h 70"/>
                    <a:gd name="T10" fmla="*/ 0 w 71"/>
                    <a:gd name="T11" fmla="*/ 39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1" h="70">
                      <a:moveTo>
                        <a:pt x="0" y="39"/>
                      </a:moveTo>
                      <a:cubicBezTo>
                        <a:pt x="20" y="70"/>
                        <a:pt x="20" y="70"/>
                        <a:pt x="20" y="70"/>
                      </a:cubicBezTo>
                      <a:cubicBezTo>
                        <a:pt x="30" y="70"/>
                        <a:pt x="41" y="70"/>
                        <a:pt x="51" y="70"/>
                      </a:cubicBezTo>
                      <a:cubicBezTo>
                        <a:pt x="71" y="39"/>
                        <a:pt x="71" y="39"/>
                        <a:pt x="71" y="39"/>
                      </a:cubicBezTo>
                      <a:cubicBezTo>
                        <a:pt x="36" y="0"/>
                        <a:pt x="36" y="0"/>
                        <a:pt x="36" y="0"/>
                      </a:cubicBezTo>
                      <a:cubicBezTo>
                        <a:pt x="0" y="39"/>
                        <a:pt x="0" y="39"/>
                        <a:pt x="0" y="39"/>
                      </a:cubicBezTo>
                    </a:path>
                  </a:pathLst>
                </a:custGeom>
                <a:solidFill>
                  <a:srgbClr val="2680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6" name="Freeform 77"/>
                <p:cNvSpPr>
                  <a:spLocks/>
                </p:cNvSpPr>
                <p:nvPr/>
              </p:nvSpPr>
              <p:spPr bwMode="auto">
                <a:xfrm>
                  <a:off x="2405916" y="2657476"/>
                  <a:ext cx="142875" cy="322263"/>
                </a:xfrm>
                <a:custGeom>
                  <a:avLst/>
                  <a:gdLst>
                    <a:gd name="T0" fmla="*/ 29 w 90"/>
                    <a:gd name="T1" fmla="*/ 0 h 203"/>
                    <a:gd name="T2" fmla="*/ 0 w 90"/>
                    <a:gd name="T3" fmla="*/ 203 h 203"/>
                    <a:gd name="T4" fmla="*/ 90 w 90"/>
                    <a:gd name="T5" fmla="*/ 203 h 203"/>
                    <a:gd name="T6" fmla="*/ 61 w 90"/>
                    <a:gd name="T7" fmla="*/ 0 h 203"/>
                    <a:gd name="T8" fmla="*/ 29 w 90"/>
                    <a:gd name="T9" fmla="*/ 0 h 2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203">
                      <a:moveTo>
                        <a:pt x="29" y="0"/>
                      </a:moveTo>
                      <a:lnTo>
                        <a:pt x="0" y="203"/>
                      </a:lnTo>
                      <a:lnTo>
                        <a:pt x="90" y="203"/>
                      </a:lnTo>
                      <a:lnTo>
                        <a:pt x="61" y="0"/>
                      </a:lnTo>
                      <a:lnTo>
                        <a:pt x="29" y="0"/>
                      </a:lnTo>
                      <a:close/>
                    </a:path>
                  </a:pathLst>
                </a:custGeom>
                <a:solidFill>
                  <a:srgbClr val="2680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7" name="Freeform 78"/>
                <p:cNvSpPr>
                  <a:spLocks/>
                </p:cNvSpPr>
                <p:nvPr/>
              </p:nvSpPr>
              <p:spPr bwMode="auto">
                <a:xfrm>
                  <a:off x="2405916" y="2657476"/>
                  <a:ext cx="142875" cy="322263"/>
                </a:xfrm>
                <a:custGeom>
                  <a:avLst/>
                  <a:gdLst>
                    <a:gd name="T0" fmla="*/ 29 w 90"/>
                    <a:gd name="T1" fmla="*/ 0 h 203"/>
                    <a:gd name="T2" fmla="*/ 0 w 90"/>
                    <a:gd name="T3" fmla="*/ 203 h 203"/>
                    <a:gd name="T4" fmla="*/ 90 w 90"/>
                    <a:gd name="T5" fmla="*/ 203 h 203"/>
                    <a:gd name="T6" fmla="*/ 61 w 90"/>
                    <a:gd name="T7" fmla="*/ 0 h 203"/>
                    <a:gd name="T8" fmla="*/ 29 w 90"/>
                    <a:gd name="T9" fmla="*/ 0 h 2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203">
                      <a:moveTo>
                        <a:pt x="29" y="0"/>
                      </a:moveTo>
                      <a:lnTo>
                        <a:pt x="0" y="203"/>
                      </a:lnTo>
                      <a:lnTo>
                        <a:pt x="90" y="203"/>
                      </a:lnTo>
                      <a:lnTo>
                        <a:pt x="61" y="0"/>
                      </a:lnTo>
                      <a:lnTo>
                        <a:pt x="29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8" name="Freeform 79"/>
                <p:cNvSpPr>
                  <a:spLocks/>
                </p:cNvSpPr>
                <p:nvPr/>
              </p:nvSpPr>
              <p:spPr bwMode="auto">
                <a:xfrm>
                  <a:off x="2331304" y="2378076"/>
                  <a:ext cx="146050" cy="282575"/>
                </a:xfrm>
                <a:custGeom>
                  <a:avLst/>
                  <a:gdLst>
                    <a:gd name="T0" fmla="*/ 8 w 92"/>
                    <a:gd name="T1" fmla="*/ 0 h 178"/>
                    <a:gd name="T2" fmla="*/ 0 w 92"/>
                    <a:gd name="T3" fmla="*/ 28 h 178"/>
                    <a:gd name="T4" fmla="*/ 21 w 92"/>
                    <a:gd name="T5" fmla="*/ 178 h 178"/>
                    <a:gd name="T6" fmla="*/ 92 w 92"/>
                    <a:gd name="T7" fmla="*/ 105 h 178"/>
                    <a:gd name="T8" fmla="*/ 8 w 92"/>
                    <a:gd name="T9" fmla="*/ 0 h 1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2" h="178">
                      <a:moveTo>
                        <a:pt x="8" y="0"/>
                      </a:moveTo>
                      <a:lnTo>
                        <a:pt x="0" y="28"/>
                      </a:lnTo>
                      <a:lnTo>
                        <a:pt x="21" y="178"/>
                      </a:lnTo>
                      <a:lnTo>
                        <a:pt x="92" y="105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34343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80"/>
                <p:cNvSpPr>
                  <a:spLocks/>
                </p:cNvSpPr>
                <p:nvPr/>
              </p:nvSpPr>
              <p:spPr bwMode="auto">
                <a:xfrm>
                  <a:off x="2331304" y="2378076"/>
                  <a:ext cx="146050" cy="282575"/>
                </a:xfrm>
                <a:custGeom>
                  <a:avLst/>
                  <a:gdLst>
                    <a:gd name="T0" fmla="*/ 8 w 92"/>
                    <a:gd name="T1" fmla="*/ 0 h 178"/>
                    <a:gd name="T2" fmla="*/ 0 w 92"/>
                    <a:gd name="T3" fmla="*/ 28 h 178"/>
                    <a:gd name="T4" fmla="*/ 21 w 92"/>
                    <a:gd name="T5" fmla="*/ 178 h 178"/>
                    <a:gd name="T6" fmla="*/ 92 w 92"/>
                    <a:gd name="T7" fmla="*/ 105 h 178"/>
                    <a:gd name="T8" fmla="*/ 8 w 92"/>
                    <a:gd name="T9" fmla="*/ 0 h 1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2" h="178">
                      <a:moveTo>
                        <a:pt x="8" y="0"/>
                      </a:moveTo>
                      <a:lnTo>
                        <a:pt x="0" y="28"/>
                      </a:lnTo>
                      <a:lnTo>
                        <a:pt x="21" y="178"/>
                      </a:lnTo>
                      <a:lnTo>
                        <a:pt x="92" y="105"/>
                      </a:lnTo>
                      <a:lnTo>
                        <a:pt x="8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81"/>
                <p:cNvSpPr>
                  <a:spLocks/>
                </p:cNvSpPr>
                <p:nvPr/>
              </p:nvSpPr>
              <p:spPr bwMode="auto">
                <a:xfrm>
                  <a:off x="2344004" y="2322513"/>
                  <a:ext cx="266700" cy="92075"/>
                </a:xfrm>
                <a:custGeom>
                  <a:avLst/>
                  <a:gdLst>
                    <a:gd name="T0" fmla="*/ 0 w 167"/>
                    <a:gd name="T1" fmla="*/ 0 h 58"/>
                    <a:gd name="T2" fmla="*/ 0 w 167"/>
                    <a:gd name="T3" fmla="*/ 6 h 58"/>
                    <a:gd name="T4" fmla="*/ 83 w 167"/>
                    <a:gd name="T5" fmla="*/ 58 h 58"/>
                    <a:gd name="T6" fmla="*/ 85 w 167"/>
                    <a:gd name="T7" fmla="*/ 58 h 58"/>
                    <a:gd name="T8" fmla="*/ 167 w 167"/>
                    <a:gd name="T9" fmla="*/ 9 h 58"/>
                    <a:gd name="T10" fmla="*/ 167 w 167"/>
                    <a:gd name="T11" fmla="*/ 0 h 58"/>
                    <a:gd name="T12" fmla="*/ 0 w 167"/>
                    <a:gd name="T13" fmla="*/ 0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67" h="58">
                      <a:moveTo>
                        <a:pt x="0" y="0"/>
                      </a:move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6"/>
                        <a:pt x="43" y="56"/>
                        <a:pt x="83" y="58"/>
                      </a:cubicBezTo>
                      <a:cubicBezTo>
                        <a:pt x="84" y="58"/>
                        <a:pt x="85" y="58"/>
                        <a:pt x="85" y="58"/>
                      </a:cubicBezTo>
                      <a:cubicBezTo>
                        <a:pt x="125" y="58"/>
                        <a:pt x="167" y="9"/>
                        <a:pt x="167" y="9"/>
                      </a:cubicBezTo>
                      <a:cubicBezTo>
                        <a:pt x="167" y="0"/>
                        <a:pt x="167" y="0"/>
                        <a:pt x="167" y="0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C5A0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83"/>
                <p:cNvSpPr>
                  <a:spLocks/>
                </p:cNvSpPr>
                <p:nvPr/>
              </p:nvSpPr>
              <p:spPr bwMode="auto">
                <a:xfrm>
                  <a:off x="2477354" y="2378076"/>
                  <a:ext cx="142875" cy="284163"/>
                </a:xfrm>
                <a:custGeom>
                  <a:avLst/>
                  <a:gdLst>
                    <a:gd name="T0" fmla="*/ 84 w 90"/>
                    <a:gd name="T1" fmla="*/ 0 h 179"/>
                    <a:gd name="T2" fmla="*/ 90 w 90"/>
                    <a:gd name="T3" fmla="*/ 28 h 179"/>
                    <a:gd name="T4" fmla="*/ 70 w 90"/>
                    <a:gd name="T5" fmla="*/ 179 h 179"/>
                    <a:gd name="T6" fmla="*/ 0 w 90"/>
                    <a:gd name="T7" fmla="*/ 105 h 179"/>
                    <a:gd name="T8" fmla="*/ 84 w 90"/>
                    <a:gd name="T9" fmla="*/ 0 h 1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179">
                      <a:moveTo>
                        <a:pt x="84" y="0"/>
                      </a:moveTo>
                      <a:lnTo>
                        <a:pt x="90" y="28"/>
                      </a:lnTo>
                      <a:lnTo>
                        <a:pt x="70" y="179"/>
                      </a:lnTo>
                      <a:lnTo>
                        <a:pt x="0" y="105"/>
                      </a:lnTo>
                      <a:lnTo>
                        <a:pt x="84" y="0"/>
                      </a:lnTo>
                      <a:close/>
                    </a:path>
                  </a:pathLst>
                </a:custGeom>
                <a:solidFill>
                  <a:srgbClr val="34343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2" name="Freeform 84"/>
                <p:cNvSpPr>
                  <a:spLocks/>
                </p:cNvSpPr>
                <p:nvPr/>
              </p:nvSpPr>
              <p:spPr bwMode="auto">
                <a:xfrm>
                  <a:off x="2477354" y="2378076"/>
                  <a:ext cx="142875" cy="284163"/>
                </a:xfrm>
                <a:custGeom>
                  <a:avLst/>
                  <a:gdLst>
                    <a:gd name="T0" fmla="*/ 84 w 90"/>
                    <a:gd name="T1" fmla="*/ 0 h 179"/>
                    <a:gd name="T2" fmla="*/ 90 w 90"/>
                    <a:gd name="T3" fmla="*/ 28 h 179"/>
                    <a:gd name="T4" fmla="*/ 70 w 90"/>
                    <a:gd name="T5" fmla="*/ 179 h 179"/>
                    <a:gd name="T6" fmla="*/ 0 w 90"/>
                    <a:gd name="T7" fmla="*/ 105 h 179"/>
                    <a:gd name="T8" fmla="*/ 84 w 90"/>
                    <a:gd name="T9" fmla="*/ 0 h 1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179">
                      <a:moveTo>
                        <a:pt x="84" y="0"/>
                      </a:moveTo>
                      <a:lnTo>
                        <a:pt x="90" y="28"/>
                      </a:lnTo>
                      <a:lnTo>
                        <a:pt x="70" y="179"/>
                      </a:lnTo>
                      <a:lnTo>
                        <a:pt x="0" y="105"/>
                      </a:lnTo>
                      <a:lnTo>
                        <a:pt x="84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85"/>
                <p:cNvSpPr>
                  <a:spLocks/>
                </p:cNvSpPr>
                <p:nvPr/>
              </p:nvSpPr>
              <p:spPr bwMode="auto">
                <a:xfrm>
                  <a:off x="2477354" y="254476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1E1E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86"/>
                <p:cNvSpPr>
                  <a:spLocks/>
                </p:cNvSpPr>
                <p:nvPr/>
              </p:nvSpPr>
              <p:spPr bwMode="auto">
                <a:xfrm>
                  <a:off x="2477354" y="254476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87"/>
                <p:cNvSpPr>
                  <a:spLocks/>
                </p:cNvSpPr>
                <p:nvPr/>
              </p:nvSpPr>
              <p:spPr bwMode="auto">
                <a:xfrm>
                  <a:off x="2344004" y="2373313"/>
                  <a:ext cx="266700" cy="171450"/>
                </a:xfrm>
                <a:custGeom>
                  <a:avLst/>
                  <a:gdLst>
                    <a:gd name="T0" fmla="*/ 168 w 168"/>
                    <a:gd name="T1" fmla="*/ 0 h 108"/>
                    <a:gd name="T2" fmla="*/ 84 w 168"/>
                    <a:gd name="T3" fmla="*/ 105 h 108"/>
                    <a:gd name="T4" fmla="*/ 0 w 168"/>
                    <a:gd name="T5" fmla="*/ 0 h 108"/>
                    <a:gd name="T6" fmla="*/ 0 w 168"/>
                    <a:gd name="T7" fmla="*/ 3 h 108"/>
                    <a:gd name="T8" fmla="*/ 84 w 168"/>
                    <a:gd name="T9" fmla="*/ 108 h 108"/>
                    <a:gd name="T10" fmla="*/ 84 w 168"/>
                    <a:gd name="T11" fmla="*/ 108 h 108"/>
                    <a:gd name="T12" fmla="*/ 168 w 168"/>
                    <a:gd name="T13" fmla="*/ 3 h 108"/>
                    <a:gd name="T14" fmla="*/ 168 w 168"/>
                    <a:gd name="T15" fmla="*/ 0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68" h="108">
                      <a:moveTo>
                        <a:pt x="168" y="0"/>
                      </a:moveTo>
                      <a:lnTo>
                        <a:pt x="84" y="105"/>
                      </a:lnTo>
                      <a:lnTo>
                        <a:pt x="0" y="0"/>
                      </a:lnTo>
                      <a:lnTo>
                        <a:pt x="0" y="3"/>
                      </a:lnTo>
                      <a:lnTo>
                        <a:pt x="84" y="108"/>
                      </a:lnTo>
                      <a:lnTo>
                        <a:pt x="84" y="108"/>
                      </a:lnTo>
                      <a:lnTo>
                        <a:pt x="168" y="3"/>
                      </a:lnTo>
                      <a:lnTo>
                        <a:pt x="168" y="0"/>
                      </a:lnTo>
                      <a:close/>
                    </a:path>
                  </a:pathLst>
                </a:custGeom>
                <a:solidFill>
                  <a:srgbClr val="E9BEA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6" name="Freeform 88"/>
                <p:cNvSpPr>
                  <a:spLocks/>
                </p:cNvSpPr>
                <p:nvPr/>
              </p:nvSpPr>
              <p:spPr bwMode="auto">
                <a:xfrm>
                  <a:off x="2344004" y="2373313"/>
                  <a:ext cx="266700" cy="171450"/>
                </a:xfrm>
                <a:custGeom>
                  <a:avLst/>
                  <a:gdLst>
                    <a:gd name="T0" fmla="*/ 168 w 168"/>
                    <a:gd name="T1" fmla="*/ 0 h 108"/>
                    <a:gd name="T2" fmla="*/ 84 w 168"/>
                    <a:gd name="T3" fmla="*/ 105 h 108"/>
                    <a:gd name="T4" fmla="*/ 0 w 168"/>
                    <a:gd name="T5" fmla="*/ 0 h 108"/>
                    <a:gd name="T6" fmla="*/ 0 w 168"/>
                    <a:gd name="T7" fmla="*/ 3 h 108"/>
                    <a:gd name="T8" fmla="*/ 84 w 168"/>
                    <a:gd name="T9" fmla="*/ 108 h 108"/>
                    <a:gd name="T10" fmla="*/ 84 w 168"/>
                    <a:gd name="T11" fmla="*/ 108 h 108"/>
                    <a:gd name="T12" fmla="*/ 168 w 168"/>
                    <a:gd name="T13" fmla="*/ 3 h 108"/>
                    <a:gd name="T14" fmla="*/ 168 w 168"/>
                    <a:gd name="T15" fmla="*/ 0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68" h="108">
                      <a:moveTo>
                        <a:pt x="168" y="0"/>
                      </a:moveTo>
                      <a:lnTo>
                        <a:pt x="84" y="105"/>
                      </a:lnTo>
                      <a:lnTo>
                        <a:pt x="0" y="0"/>
                      </a:lnTo>
                      <a:lnTo>
                        <a:pt x="0" y="3"/>
                      </a:lnTo>
                      <a:lnTo>
                        <a:pt x="84" y="108"/>
                      </a:lnTo>
                      <a:lnTo>
                        <a:pt x="84" y="108"/>
                      </a:lnTo>
                      <a:lnTo>
                        <a:pt x="168" y="3"/>
                      </a:lnTo>
                      <a:lnTo>
                        <a:pt x="168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89"/>
                <p:cNvSpPr>
                  <a:spLocks noEditPoints="1"/>
                </p:cNvSpPr>
                <p:nvPr/>
              </p:nvSpPr>
              <p:spPr bwMode="auto">
                <a:xfrm>
                  <a:off x="2451954" y="2657476"/>
                  <a:ext cx="50800" cy="1588"/>
                </a:xfrm>
                <a:custGeom>
                  <a:avLst/>
                  <a:gdLst>
                    <a:gd name="T0" fmla="*/ 0 w 32"/>
                    <a:gd name="T1" fmla="*/ 0 h 1"/>
                    <a:gd name="T2" fmla="*/ 0 w 32"/>
                    <a:gd name="T3" fmla="*/ 1 h 1"/>
                    <a:gd name="T4" fmla="*/ 0 w 32"/>
                    <a:gd name="T5" fmla="*/ 1 h 1"/>
                    <a:gd name="T6" fmla="*/ 0 w 32"/>
                    <a:gd name="T7" fmla="*/ 0 h 1"/>
                    <a:gd name="T8" fmla="*/ 32 w 32"/>
                    <a:gd name="T9" fmla="*/ 0 h 1"/>
                    <a:gd name="T10" fmla="*/ 32 w 32"/>
                    <a:gd name="T11" fmla="*/ 0 h 1"/>
                    <a:gd name="T12" fmla="*/ 32 w 32"/>
                    <a:gd name="T13" fmla="*/ 1 h 1"/>
                    <a:gd name="T14" fmla="*/ 32 w 32"/>
                    <a:gd name="T15" fmla="*/ 1 h 1"/>
                    <a:gd name="T16" fmla="*/ 32 w 32"/>
                    <a:gd name="T1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2" h="1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  <a:moveTo>
                        <a:pt x="32" y="0"/>
                      </a:moveTo>
                      <a:lnTo>
                        <a:pt x="32" y="0"/>
                      </a:lnTo>
                      <a:lnTo>
                        <a:pt x="32" y="1"/>
                      </a:lnTo>
                      <a:lnTo>
                        <a:pt x="32" y="1"/>
                      </a:lnTo>
                      <a:lnTo>
                        <a:pt x="32" y="0"/>
                      </a:lnTo>
                      <a:close/>
                    </a:path>
                  </a:pathLst>
                </a:custGeom>
                <a:solidFill>
                  <a:srgbClr val="2F2F2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90"/>
                <p:cNvSpPr>
                  <a:spLocks noEditPoints="1"/>
                </p:cNvSpPr>
                <p:nvPr/>
              </p:nvSpPr>
              <p:spPr bwMode="auto">
                <a:xfrm>
                  <a:off x="2451954" y="2657476"/>
                  <a:ext cx="50800" cy="1588"/>
                </a:xfrm>
                <a:custGeom>
                  <a:avLst/>
                  <a:gdLst>
                    <a:gd name="T0" fmla="*/ 0 w 32"/>
                    <a:gd name="T1" fmla="*/ 0 h 1"/>
                    <a:gd name="T2" fmla="*/ 0 w 32"/>
                    <a:gd name="T3" fmla="*/ 1 h 1"/>
                    <a:gd name="T4" fmla="*/ 0 w 32"/>
                    <a:gd name="T5" fmla="*/ 1 h 1"/>
                    <a:gd name="T6" fmla="*/ 0 w 32"/>
                    <a:gd name="T7" fmla="*/ 0 h 1"/>
                    <a:gd name="T8" fmla="*/ 32 w 32"/>
                    <a:gd name="T9" fmla="*/ 0 h 1"/>
                    <a:gd name="T10" fmla="*/ 32 w 32"/>
                    <a:gd name="T11" fmla="*/ 0 h 1"/>
                    <a:gd name="T12" fmla="*/ 32 w 32"/>
                    <a:gd name="T13" fmla="*/ 1 h 1"/>
                    <a:gd name="T14" fmla="*/ 32 w 32"/>
                    <a:gd name="T15" fmla="*/ 1 h 1"/>
                    <a:gd name="T16" fmla="*/ 32 w 32"/>
                    <a:gd name="T1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2" h="1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moveTo>
                        <a:pt x="32" y="0"/>
                      </a:moveTo>
                      <a:lnTo>
                        <a:pt x="32" y="0"/>
                      </a:lnTo>
                      <a:lnTo>
                        <a:pt x="32" y="1"/>
                      </a:lnTo>
                      <a:lnTo>
                        <a:pt x="32" y="1"/>
                      </a:lnTo>
                      <a:lnTo>
                        <a:pt x="32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Rectangle 91"/>
                <p:cNvSpPr>
                  <a:spLocks noChangeArrowheads="1"/>
                </p:cNvSpPr>
                <p:nvPr/>
              </p:nvSpPr>
              <p:spPr bwMode="auto">
                <a:xfrm>
                  <a:off x="2451954" y="2657476"/>
                  <a:ext cx="50800" cy="1588"/>
                </a:xfrm>
                <a:prstGeom prst="rect">
                  <a:avLst/>
                </a:prstGeom>
                <a:solidFill>
                  <a:srgbClr val="2273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0" name="Rectangle 92"/>
                <p:cNvSpPr>
                  <a:spLocks noChangeArrowheads="1"/>
                </p:cNvSpPr>
                <p:nvPr/>
              </p:nvSpPr>
              <p:spPr bwMode="auto">
                <a:xfrm>
                  <a:off x="2451954" y="2657476"/>
                  <a:ext cx="50800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94"/>
                <p:cNvSpPr>
                  <a:spLocks/>
                </p:cNvSpPr>
                <p:nvPr/>
              </p:nvSpPr>
              <p:spPr bwMode="auto">
                <a:xfrm>
                  <a:off x="2340829" y="2152651"/>
                  <a:ext cx="276225" cy="169863"/>
                </a:xfrm>
                <a:custGeom>
                  <a:avLst/>
                  <a:gdLst>
                    <a:gd name="T0" fmla="*/ 163 w 172"/>
                    <a:gd name="T1" fmla="*/ 36 h 105"/>
                    <a:gd name="T2" fmla="*/ 101 w 172"/>
                    <a:gd name="T3" fmla="*/ 3 h 105"/>
                    <a:gd name="T4" fmla="*/ 86 w 172"/>
                    <a:gd name="T5" fmla="*/ 11 h 105"/>
                    <a:gd name="T6" fmla="*/ 71 w 172"/>
                    <a:gd name="T7" fmla="*/ 3 h 105"/>
                    <a:gd name="T8" fmla="*/ 9 w 172"/>
                    <a:gd name="T9" fmla="*/ 36 h 105"/>
                    <a:gd name="T10" fmla="*/ 0 w 172"/>
                    <a:gd name="T11" fmla="*/ 65 h 105"/>
                    <a:gd name="T12" fmla="*/ 0 w 172"/>
                    <a:gd name="T13" fmla="*/ 104 h 105"/>
                    <a:gd name="T14" fmla="*/ 14 w 172"/>
                    <a:gd name="T15" fmla="*/ 101 h 105"/>
                    <a:gd name="T16" fmla="*/ 24 w 172"/>
                    <a:gd name="T17" fmla="*/ 74 h 105"/>
                    <a:gd name="T18" fmla="*/ 45 w 172"/>
                    <a:gd name="T19" fmla="*/ 48 h 105"/>
                    <a:gd name="T20" fmla="*/ 86 w 172"/>
                    <a:gd name="T21" fmla="*/ 33 h 105"/>
                    <a:gd name="T22" fmla="*/ 127 w 172"/>
                    <a:gd name="T23" fmla="*/ 48 h 105"/>
                    <a:gd name="T24" fmla="*/ 148 w 172"/>
                    <a:gd name="T25" fmla="*/ 74 h 105"/>
                    <a:gd name="T26" fmla="*/ 159 w 172"/>
                    <a:gd name="T27" fmla="*/ 101 h 105"/>
                    <a:gd name="T28" fmla="*/ 172 w 172"/>
                    <a:gd name="T29" fmla="*/ 104 h 105"/>
                    <a:gd name="T30" fmla="*/ 172 w 172"/>
                    <a:gd name="T31" fmla="*/ 65 h 105"/>
                    <a:gd name="T32" fmla="*/ 163 w 172"/>
                    <a:gd name="T33" fmla="*/ 36 h 1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72" h="105">
                      <a:moveTo>
                        <a:pt x="163" y="36"/>
                      </a:moveTo>
                      <a:cubicBezTo>
                        <a:pt x="157" y="23"/>
                        <a:pt x="109" y="6"/>
                        <a:pt x="101" y="3"/>
                      </a:cubicBezTo>
                      <a:cubicBezTo>
                        <a:pt x="92" y="0"/>
                        <a:pt x="86" y="11"/>
                        <a:pt x="86" y="11"/>
                      </a:cubicBezTo>
                      <a:cubicBezTo>
                        <a:pt x="86" y="11"/>
                        <a:pt x="80" y="0"/>
                        <a:pt x="71" y="3"/>
                      </a:cubicBezTo>
                      <a:cubicBezTo>
                        <a:pt x="63" y="6"/>
                        <a:pt x="15" y="23"/>
                        <a:pt x="9" y="36"/>
                      </a:cubicBezTo>
                      <a:cubicBezTo>
                        <a:pt x="3" y="48"/>
                        <a:pt x="0" y="57"/>
                        <a:pt x="0" y="65"/>
                      </a:cubicBezTo>
                      <a:cubicBezTo>
                        <a:pt x="0" y="74"/>
                        <a:pt x="0" y="104"/>
                        <a:pt x="0" y="104"/>
                      </a:cubicBezTo>
                      <a:cubicBezTo>
                        <a:pt x="0" y="104"/>
                        <a:pt x="9" y="105"/>
                        <a:pt x="14" y="101"/>
                      </a:cubicBezTo>
                      <a:cubicBezTo>
                        <a:pt x="19" y="98"/>
                        <a:pt x="24" y="87"/>
                        <a:pt x="24" y="74"/>
                      </a:cubicBezTo>
                      <a:cubicBezTo>
                        <a:pt x="24" y="61"/>
                        <a:pt x="34" y="50"/>
                        <a:pt x="45" y="48"/>
                      </a:cubicBezTo>
                      <a:cubicBezTo>
                        <a:pt x="58" y="46"/>
                        <a:pt x="86" y="41"/>
                        <a:pt x="86" y="33"/>
                      </a:cubicBezTo>
                      <a:cubicBezTo>
                        <a:pt x="86" y="41"/>
                        <a:pt x="117" y="46"/>
                        <a:pt x="127" y="48"/>
                      </a:cubicBezTo>
                      <a:cubicBezTo>
                        <a:pt x="139" y="50"/>
                        <a:pt x="148" y="61"/>
                        <a:pt x="148" y="74"/>
                      </a:cubicBezTo>
                      <a:cubicBezTo>
                        <a:pt x="148" y="87"/>
                        <a:pt x="154" y="98"/>
                        <a:pt x="159" y="101"/>
                      </a:cubicBezTo>
                      <a:cubicBezTo>
                        <a:pt x="164" y="105"/>
                        <a:pt x="172" y="104"/>
                        <a:pt x="172" y="104"/>
                      </a:cubicBezTo>
                      <a:cubicBezTo>
                        <a:pt x="172" y="104"/>
                        <a:pt x="172" y="74"/>
                        <a:pt x="172" y="65"/>
                      </a:cubicBezTo>
                      <a:cubicBezTo>
                        <a:pt x="172" y="57"/>
                        <a:pt x="169" y="48"/>
                        <a:pt x="163" y="36"/>
                      </a:cubicBezTo>
                      <a:close/>
                    </a:path>
                  </a:pathLst>
                </a:custGeom>
                <a:solidFill>
                  <a:srgbClr val="60534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83" name="Freeform 74"/>
              <p:cNvSpPr>
                <a:spLocks/>
              </p:cNvSpPr>
              <p:nvPr/>
            </p:nvSpPr>
            <p:spPr bwMode="auto">
              <a:xfrm>
                <a:off x="2548790" y="2485233"/>
                <a:ext cx="233363" cy="561975"/>
              </a:xfrm>
              <a:custGeom>
                <a:avLst/>
                <a:gdLst>
                  <a:gd name="T0" fmla="*/ 111 w 147"/>
                  <a:gd name="T1" fmla="*/ 0 h 354"/>
                  <a:gd name="T2" fmla="*/ 111 w 147"/>
                  <a:gd name="T3" fmla="*/ 39 h 354"/>
                  <a:gd name="T4" fmla="*/ 147 w 147"/>
                  <a:gd name="T5" fmla="*/ 354 h 354"/>
                  <a:gd name="T6" fmla="*/ 84 w 147"/>
                  <a:gd name="T7" fmla="*/ 354 h 354"/>
                  <a:gd name="T8" fmla="*/ 15 w 147"/>
                  <a:gd name="T9" fmla="*/ 214 h 354"/>
                  <a:gd name="T10" fmla="*/ 81 w 147"/>
                  <a:gd name="T11" fmla="*/ 169 h 354"/>
                  <a:gd name="T12" fmla="*/ 0 w 147"/>
                  <a:gd name="T13" fmla="*/ 132 h 354"/>
                  <a:gd name="T14" fmla="*/ 75 w 147"/>
                  <a:gd name="T15" fmla="*/ 16 h 354"/>
                  <a:gd name="T16" fmla="*/ 111 w 147"/>
                  <a:gd name="T17" fmla="*/ 0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7" h="354">
                    <a:moveTo>
                      <a:pt x="111" y="0"/>
                    </a:moveTo>
                    <a:lnTo>
                      <a:pt x="111" y="39"/>
                    </a:lnTo>
                    <a:lnTo>
                      <a:pt x="147" y="354"/>
                    </a:lnTo>
                    <a:lnTo>
                      <a:pt x="84" y="354"/>
                    </a:lnTo>
                    <a:lnTo>
                      <a:pt x="15" y="214"/>
                    </a:lnTo>
                    <a:lnTo>
                      <a:pt x="81" y="169"/>
                    </a:lnTo>
                    <a:lnTo>
                      <a:pt x="0" y="132"/>
                    </a:lnTo>
                    <a:lnTo>
                      <a:pt x="75" y="16"/>
                    </a:lnTo>
                    <a:lnTo>
                      <a:pt x="111" y="0"/>
                    </a:lnTo>
                    <a:close/>
                  </a:path>
                </a:pathLst>
              </a:custGeom>
              <a:solidFill>
                <a:srgbClr val="1A1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52" name="Group 51"/>
            <p:cNvGrpSpPr/>
            <p:nvPr/>
          </p:nvGrpSpPr>
          <p:grpSpPr>
            <a:xfrm>
              <a:off x="2639220" y="2590802"/>
              <a:ext cx="709612" cy="769937"/>
              <a:chOff x="2668588" y="2424907"/>
              <a:chExt cx="709612" cy="769937"/>
            </a:xfrm>
          </p:grpSpPr>
          <p:sp>
            <p:nvSpPr>
              <p:cNvPr id="177" name="Freeform 100"/>
              <p:cNvSpPr>
                <a:spLocks/>
              </p:cNvSpPr>
              <p:nvPr/>
            </p:nvSpPr>
            <p:spPr bwMode="auto">
              <a:xfrm>
                <a:off x="3257550" y="2820194"/>
                <a:ext cx="120650" cy="177800"/>
              </a:xfrm>
              <a:custGeom>
                <a:avLst/>
                <a:gdLst>
                  <a:gd name="T0" fmla="*/ 57 w 75"/>
                  <a:gd name="T1" fmla="*/ 7 h 111"/>
                  <a:gd name="T2" fmla="*/ 11 w 75"/>
                  <a:gd name="T3" fmla="*/ 43 h 111"/>
                  <a:gd name="T4" fmla="*/ 18 w 75"/>
                  <a:gd name="T5" fmla="*/ 104 h 111"/>
                  <a:gd name="T6" fmla="*/ 64 w 75"/>
                  <a:gd name="T7" fmla="*/ 68 h 111"/>
                  <a:gd name="T8" fmla="*/ 57 w 75"/>
                  <a:gd name="T9" fmla="*/ 7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" h="111">
                    <a:moveTo>
                      <a:pt x="57" y="7"/>
                    </a:moveTo>
                    <a:cubicBezTo>
                      <a:pt x="43" y="0"/>
                      <a:pt x="22" y="17"/>
                      <a:pt x="11" y="43"/>
                    </a:cubicBezTo>
                    <a:cubicBezTo>
                      <a:pt x="0" y="70"/>
                      <a:pt x="3" y="97"/>
                      <a:pt x="18" y="104"/>
                    </a:cubicBezTo>
                    <a:cubicBezTo>
                      <a:pt x="33" y="111"/>
                      <a:pt x="53" y="94"/>
                      <a:pt x="64" y="68"/>
                    </a:cubicBezTo>
                    <a:cubicBezTo>
                      <a:pt x="75" y="41"/>
                      <a:pt x="72" y="14"/>
                      <a:pt x="57" y="7"/>
                    </a:cubicBezTo>
                    <a:close/>
                  </a:path>
                </a:pathLst>
              </a:custGeom>
              <a:solidFill>
                <a:srgbClr val="F6DB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" name="Freeform 101"/>
              <p:cNvSpPr>
                <a:spLocks/>
              </p:cNvSpPr>
              <p:nvPr/>
            </p:nvSpPr>
            <p:spPr bwMode="auto">
              <a:xfrm>
                <a:off x="2695575" y="2820194"/>
                <a:ext cx="122238" cy="177800"/>
              </a:xfrm>
              <a:custGeom>
                <a:avLst/>
                <a:gdLst>
                  <a:gd name="T0" fmla="*/ 18 w 76"/>
                  <a:gd name="T1" fmla="*/ 7 h 111"/>
                  <a:gd name="T2" fmla="*/ 65 w 76"/>
                  <a:gd name="T3" fmla="*/ 43 h 111"/>
                  <a:gd name="T4" fmla="*/ 58 w 76"/>
                  <a:gd name="T5" fmla="*/ 104 h 111"/>
                  <a:gd name="T6" fmla="*/ 11 w 76"/>
                  <a:gd name="T7" fmla="*/ 68 h 111"/>
                  <a:gd name="T8" fmla="*/ 18 w 76"/>
                  <a:gd name="T9" fmla="*/ 7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111">
                    <a:moveTo>
                      <a:pt x="18" y="7"/>
                    </a:moveTo>
                    <a:cubicBezTo>
                      <a:pt x="33" y="0"/>
                      <a:pt x="54" y="17"/>
                      <a:pt x="65" y="43"/>
                    </a:cubicBezTo>
                    <a:cubicBezTo>
                      <a:pt x="76" y="70"/>
                      <a:pt x="72" y="97"/>
                      <a:pt x="58" y="104"/>
                    </a:cubicBezTo>
                    <a:cubicBezTo>
                      <a:pt x="43" y="111"/>
                      <a:pt x="22" y="94"/>
                      <a:pt x="11" y="68"/>
                    </a:cubicBezTo>
                    <a:cubicBezTo>
                      <a:pt x="0" y="41"/>
                      <a:pt x="3" y="14"/>
                      <a:pt x="18" y="7"/>
                    </a:cubicBezTo>
                    <a:close/>
                  </a:path>
                </a:pathLst>
              </a:custGeom>
              <a:solidFill>
                <a:srgbClr val="F6DB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" name="Freeform 102"/>
              <p:cNvSpPr>
                <a:spLocks/>
              </p:cNvSpPr>
              <p:nvPr/>
            </p:nvSpPr>
            <p:spPr bwMode="auto">
              <a:xfrm>
                <a:off x="2919413" y="3112294"/>
                <a:ext cx="234950" cy="82550"/>
              </a:xfrm>
              <a:custGeom>
                <a:avLst/>
                <a:gdLst>
                  <a:gd name="T0" fmla="*/ 147 w 147"/>
                  <a:gd name="T1" fmla="*/ 0 h 51"/>
                  <a:gd name="T2" fmla="*/ 0 w 147"/>
                  <a:gd name="T3" fmla="*/ 0 h 51"/>
                  <a:gd name="T4" fmla="*/ 0 w 147"/>
                  <a:gd name="T5" fmla="*/ 5 h 51"/>
                  <a:gd name="T6" fmla="*/ 73 w 147"/>
                  <a:gd name="T7" fmla="*/ 51 h 51"/>
                  <a:gd name="T8" fmla="*/ 147 w 147"/>
                  <a:gd name="T9" fmla="*/ 4 h 51"/>
                  <a:gd name="T10" fmla="*/ 147 w 147"/>
                  <a:gd name="T11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7" h="51">
                    <a:moveTo>
                      <a:pt x="14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46" y="51"/>
                      <a:pt x="73" y="51"/>
                    </a:cubicBezTo>
                    <a:cubicBezTo>
                      <a:pt x="100" y="51"/>
                      <a:pt x="147" y="4"/>
                      <a:pt x="147" y="4"/>
                    </a:cubicBezTo>
                    <a:cubicBezTo>
                      <a:pt x="147" y="0"/>
                      <a:pt x="147" y="0"/>
                      <a:pt x="147" y="0"/>
                    </a:cubicBezTo>
                  </a:path>
                </a:pathLst>
              </a:custGeom>
              <a:solidFill>
                <a:srgbClr val="C5A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" name="Freeform 103"/>
              <p:cNvSpPr>
                <a:spLocks/>
              </p:cNvSpPr>
              <p:nvPr/>
            </p:nvSpPr>
            <p:spPr bwMode="auto">
              <a:xfrm>
                <a:off x="2711450" y="2445544"/>
                <a:ext cx="652463" cy="723900"/>
              </a:xfrm>
              <a:custGeom>
                <a:avLst/>
                <a:gdLst>
                  <a:gd name="T0" fmla="*/ 203 w 406"/>
                  <a:gd name="T1" fmla="*/ 450 h 450"/>
                  <a:gd name="T2" fmla="*/ 30 w 406"/>
                  <a:gd name="T3" fmla="*/ 266 h 450"/>
                  <a:gd name="T4" fmla="*/ 203 w 406"/>
                  <a:gd name="T5" fmla="*/ 0 h 450"/>
                  <a:gd name="T6" fmla="*/ 375 w 406"/>
                  <a:gd name="T7" fmla="*/ 266 h 450"/>
                  <a:gd name="T8" fmla="*/ 203 w 406"/>
                  <a:gd name="T9" fmla="*/ 450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6" h="450">
                    <a:moveTo>
                      <a:pt x="203" y="450"/>
                    </a:moveTo>
                    <a:cubicBezTo>
                      <a:pt x="157" y="450"/>
                      <a:pt x="60" y="374"/>
                      <a:pt x="30" y="266"/>
                    </a:cubicBezTo>
                    <a:cubicBezTo>
                      <a:pt x="0" y="157"/>
                      <a:pt x="57" y="0"/>
                      <a:pt x="203" y="0"/>
                    </a:cubicBezTo>
                    <a:cubicBezTo>
                      <a:pt x="349" y="0"/>
                      <a:pt x="406" y="157"/>
                      <a:pt x="375" y="266"/>
                    </a:cubicBezTo>
                    <a:cubicBezTo>
                      <a:pt x="346" y="374"/>
                      <a:pt x="249" y="450"/>
                      <a:pt x="203" y="450"/>
                    </a:cubicBezTo>
                    <a:close/>
                  </a:path>
                </a:pathLst>
              </a:custGeom>
              <a:solidFill>
                <a:srgbClr val="F6DB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" name="Freeform 104"/>
              <p:cNvSpPr>
                <a:spLocks/>
              </p:cNvSpPr>
              <p:nvPr/>
            </p:nvSpPr>
            <p:spPr bwMode="auto">
              <a:xfrm>
                <a:off x="2668588" y="2424907"/>
                <a:ext cx="690563" cy="498475"/>
              </a:xfrm>
              <a:custGeom>
                <a:avLst/>
                <a:gdLst>
                  <a:gd name="T0" fmla="*/ 259 w 430"/>
                  <a:gd name="T1" fmla="*/ 148 h 310"/>
                  <a:gd name="T2" fmla="*/ 357 w 430"/>
                  <a:gd name="T3" fmla="*/ 226 h 310"/>
                  <a:gd name="T4" fmla="*/ 387 w 430"/>
                  <a:gd name="T5" fmla="*/ 301 h 310"/>
                  <a:gd name="T6" fmla="*/ 411 w 430"/>
                  <a:gd name="T7" fmla="*/ 145 h 310"/>
                  <a:gd name="T8" fmla="*/ 257 w 430"/>
                  <a:gd name="T9" fmla="*/ 4 h 310"/>
                  <a:gd name="T10" fmla="*/ 104 w 430"/>
                  <a:gd name="T11" fmla="*/ 47 h 310"/>
                  <a:gd name="T12" fmla="*/ 63 w 430"/>
                  <a:gd name="T13" fmla="*/ 310 h 310"/>
                  <a:gd name="T14" fmla="*/ 148 w 430"/>
                  <a:gd name="T15" fmla="*/ 105 h 310"/>
                  <a:gd name="T16" fmla="*/ 259 w 430"/>
                  <a:gd name="T17" fmla="*/ 148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0" h="310">
                    <a:moveTo>
                      <a:pt x="259" y="148"/>
                    </a:moveTo>
                    <a:cubicBezTo>
                      <a:pt x="295" y="223"/>
                      <a:pt x="310" y="246"/>
                      <a:pt x="357" y="226"/>
                    </a:cubicBezTo>
                    <a:cubicBezTo>
                      <a:pt x="405" y="206"/>
                      <a:pt x="396" y="262"/>
                      <a:pt x="387" y="301"/>
                    </a:cubicBezTo>
                    <a:cubicBezTo>
                      <a:pt x="430" y="248"/>
                      <a:pt x="425" y="197"/>
                      <a:pt x="411" y="145"/>
                    </a:cubicBezTo>
                    <a:cubicBezTo>
                      <a:pt x="397" y="88"/>
                      <a:pt x="325" y="2"/>
                      <a:pt x="257" y="4"/>
                    </a:cubicBezTo>
                    <a:cubicBezTo>
                      <a:pt x="220" y="0"/>
                      <a:pt x="164" y="5"/>
                      <a:pt x="104" y="47"/>
                    </a:cubicBezTo>
                    <a:cubicBezTo>
                      <a:pt x="0" y="122"/>
                      <a:pt x="35" y="290"/>
                      <a:pt x="63" y="310"/>
                    </a:cubicBezTo>
                    <a:cubicBezTo>
                      <a:pt x="36" y="155"/>
                      <a:pt x="102" y="186"/>
                      <a:pt x="148" y="105"/>
                    </a:cubicBezTo>
                    <a:cubicBezTo>
                      <a:pt x="163" y="69"/>
                      <a:pt x="221" y="67"/>
                      <a:pt x="259" y="148"/>
                    </a:cubicBezTo>
                    <a:close/>
                  </a:path>
                </a:pathLst>
              </a:custGeom>
              <a:solidFill>
                <a:srgbClr val="BF97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53" name="Freeform 105"/>
            <p:cNvSpPr>
              <a:spLocks/>
            </p:cNvSpPr>
            <p:nvPr/>
          </p:nvSpPr>
          <p:spPr bwMode="auto">
            <a:xfrm>
              <a:off x="2712245" y="3384552"/>
              <a:ext cx="234950" cy="433388"/>
            </a:xfrm>
            <a:custGeom>
              <a:avLst/>
              <a:gdLst>
                <a:gd name="T0" fmla="*/ 148 w 148"/>
                <a:gd name="T1" fmla="*/ 272 h 273"/>
                <a:gd name="T2" fmla="*/ 84 w 148"/>
                <a:gd name="T3" fmla="*/ 272 h 273"/>
                <a:gd name="T4" fmla="*/ 80 w 148"/>
                <a:gd name="T5" fmla="*/ 273 h 273"/>
                <a:gd name="T6" fmla="*/ 16 w 148"/>
                <a:gd name="T7" fmla="*/ 213 h 273"/>
                <a:gd name="T8" fmla="*/ 81 w 148"/>
                <a:gd name="T9" fmla="*/ 169 h 273"/>
                <a:gd name="T10" fmla="*/ 0 w 148"/>
                <a:gd name="T11" fmla="*/ 131 h 273"/>
                <a:gd name="T12" fmla="*/ 54 w 148"/>
                <a:gd name="T13" fmla="*/ 48 h 273"/>
                <a:gd name="T14" fmla="*/ 75 w 148"/>
                <a:gd name="T15" fmla="*/ 16 h 273"/>
                <a:gd name="T16" fmla="*/ 111 w 148"/>
                <a:gd name="T17" fmla="*/ 0 h 273"/>
                <a:gd name="T18" fmla="*/ 111 w 148"/>
                <a:gd name="T19" fmla="*/ 38 h 273"/>
                <a:gd name="T20" fmla="*/ 147 w 148"/>
                <a:gd name="T21" fmla="*/ 273 h 273"/>
                <a:gd name="T22" fmla="*/ 148 w 148"/>
                <a:gd name="T23" fmla="*/ 272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8" h="273">
                  <a:moveTo>
                    <a:pt x="148" y="272"/>
                  </a:moveTo>
                  <a:lnTo>
                    <a:pt x="84" y="272"/>
                  </a:lnTo>
                  <a:lnTo>
                    <a:pt x="80" y="273"/>
                  </a:lnTo>
                  <a:lnTo>
                    <a:pt x="16" y="213"/>
                  </a:lnTo>
                  <a:lnTo>
                    <a:pt x="81" y="169"/>
                  </a:lnTo>
                  <a:lnTo>
                    <a:pt x="0" y="131"/>
                  </a:lnTo>
                  <a:lnTo>
                    <a:pt x="54" y="48"/>
                  </a:lnTo>
                  <a:lnTo>
                    <a:pt x="75" y="16"/>
                  </a:lnTo>
                  <a:lnTo>
                    <a:pt x="111" y="0"/>
                  </a:lnTo>
                  <a:lnTo>
                    <a:pt x="111" y="38"/>
                  </a:lnTo>
                  <a:lnTo>
                    <a:pt x="147" y="273"/>
                  </a:lnTo>
                  <a:lnTo>
                    <a:pt x="148" y="272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06"/>
            <p:cNvSpPr>
              <a:spLocks/>
            </p:cNvSpPr>
            <p:nvPr/>
          </p:nvSpPr>
          <p:spPr bwMode="auto">
            <a:xfrm>
              <a:off x="3067845" y="3381377"/>
              <a:ext cx="231775" cy="436563"/>
            </a:xfrm>
            <a:custGeom>
              <a:avLst/>
              <a:gdLst>
                <a:gd name="T0" fmla="*/ 66 w 146"/>
                <a:gd name="T1" fmla="*/ 169 h 275"/>
                <a:gd name="T2" fmla="*/ 132 w 146"/>
                <a:gd name="T3" fmla="*/ 212 h 275"/>
                <a:gd name="T4" fmla="*/ 67 w 146"/>
                <a:gd name="T5" fmla="*/ 275 h 275"/>
                <a:gd name="T6" fmla="*/ 63 w 146"/>
                <a:gd name="T7" fmla="*/ 274 h 275"/>
                <a:gd name="T8" fmla="*/ 0 w 146"/>
                <a:gd name="T9" fmla="*/ 274 h 275"/>
                <a:gd name="T10" fmla="*/ 1 w 146"/>
                <a:gd name="T11" fmla="*/ 275 h 275"/>
                <a:gd name="T12" fmla="*/ 37 w 146"/>
                <a:gd name="T13" fmla="*/ 37 h 275"/>
                <a:gd name="T14" fmla="*/ 37 w 146"/>
                <a:gd name="T15" fmla="*/ 0 h 275"/>
                <a:gd name="T16" fmla="*/ 81 w 146"/>
                <a:gd name="T17" fmla="*/ 19 h 275"/>
                <a:gd name="T18" fmla="*/ 100 w 146"/>
                <a:gd name="T19" fmla="*/ 51 h 275"/>
                <a:gd name="T20" fmla="*/ 146 w 146"/>
                <a:gd name="T21" fmla="*/ 130 h 275"/>
                <a:gd name="T22" fmla="*/ 66 w 146"/>
                <a:gd name="T23" fmla="*/ 169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6" h="275">
                  <a:moveTo>
                    <a:pt x="66" y="169"/>
                  </a:moveTo>
                  <a:lnTo>
                    <a:pt x="132" y="212"/>
                  </a:lnTo>
                  <a:lnTo>
                    <a:pt x="67" y="275"/>
                  </a:lnTo>
                  <a:lnTo>
                    <a:pt x="63" y="274"/>
                  </a:lnTo>
                  <a:lnTo>
                    <a:pt x="0" y="274"/>
                  </a:lnTo>
                  <a:lnTo>
                    <a:pt x="1" y="275"/>
                  </a:lnTo>
                  <a:lnTo>
                    <a:pt x="37" y="37"/>
                  </a:lnTo>
                  <a:lnTo>
                    <a:pt x="37" y="0"/>
                  </a:lnTo>
                  <a:lnTo>
                    <a:pt x="81" y="19"/>
                  </a:lnTo>
                  <a:lnTo>
                    <a:pt x="100" y="51"/>
                  </a:lnTo>
                  <a:lnTo>
                    <a:pt x="146" y="130"/>
                  </a:lnTo>
                  <a:lnTo>
                    <a:pt x="66" y="169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07"/>
            <p:cNvSpPr>
              <a:spLocks/>
            </p:cNvSpPr>
            <p:nvPr/>
          </p:nvSpPr>
          <p:spPr bwMode="auto">
            <a:xfrm>
              <a:off x="5316538" y="1786732"/>
              <a:ext cx="379413" cy="960438"/>
            </a:xfrm>
            <a:custGeom>
              <a:avLst/>
              <a:gdLst>
                <a:gd name="T0" fmla="*/ 85 w 236"/>
                <a:gd name="T1" fmla="*/ 54 h 598"/>
                <a:gd name="T2" fmla="*/ 191 w 236"/>
                <a:gd name="T3" fmla="*/ 103 h 598"/>
                <a:gd name="T4" fmla="*/ 221 w 236"/>
                <a:gd name="T5" fmla="*/ 279 h 598"/>
                <a:gd name="T6" fmla="*/ 113 w 236"/>
                <a:gd name="T7" fmla="*/ 597 h 598"/>
                <a:gd name="T8" fmla="*/ 18 w 236"/>
                <a:gd name="T9" fmla="*/ 271 h 598"/>
                <a:gd name="T10" fmla="*/ 85 w 236"/>
                <a:gd name="T11" fmla="*/ 54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598">
                  <a:moveTo>
                    <a:pt x="85" y="54"/>
                  </a:moveTo>
                  <a:cubicBezTo>
                    <a:pt x="94" y="25"/>
                    <a:pt x="163" y="0"/>
                    <a:pt x="191" y="103"/>
                  </a:cubicBezTo>
                  <a:cubicBezTo>
                    <a:pt x="219" y="206"/>
                    <a:pt x="205" y="243"/>
                    <a:pt x="221" y="279"/>
                  </a:cubicBezTo>
                  <a:cubicBezTo>
                    <a:pt x="236" y="316"/>
                    <a:pt x="200" y="598"/>
                    <a:pt x="113" y="597"/>
                  </a:cubicBezTo>
                  <a:cubicBezTo>
                    <a:pt x="20" y="596"/>
                    <a:pt x="0" y="326"/>
                    <a:pt x="18" y="271"/>
                  </a:cubicBezTo>
                  <a:cubicBezTo>
                    <a:pt x="37" y="217"/>
                    <a:pt x="20" y="54"/>
                    <a:pt x="85" y="54"/>
                  </a:cubicBezTo>
                </a:path>
              </a:pathLst>
            </a:custGeom>
            <a:solidFill>
              <a:srgbClr val="605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08"/>
            <p:cNvSpPr>
              <a:spLocks/>
            </p:cNvSpPr>
            <p:nvPr/>
          </p:nvSpPr>
          <p:spPr bwMode="auto">
            <a:xfrm>
              <a:off x="5702300" y="1786732"/>
              <a:ext cx="379413" cy="960438"/>
            </a:xfrm>
            <a:custGeom>
              <a:avLst/>
              <a:gdLst>
                <a:gd name="T0" fmla="*/ 151 w 237"/>
                <a:gd name="T1" fmla="*/ 54 h 598"/>
                <a:gd name="T2" fmla="*/ 45 w 237"/>
                <a:gd name="T3" fmla="*/ 103 h 598"/>
                <a:gd name="T4" fmla="*/ 15 w 237"/>
                <a:gd name="T5" fmla="*/ 279 h 598"/>
                <a:gd name="T6" fmla="*/ 123 w 237"/>
                <a:gd name="T7" fmla="*/ 597 h 598"/>
                <a:gd name="T8" fmla="*/ 218 w 237"/>
                <a:gd name="T9" fmla="*/ 271 h 598"/>
                <a:gd name="T10" fmla="*/ 151 w 237"/>
                <a:gd name="T11" fmla="*/ 54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7" h="598">
                  <a:moveTo>
                    <a:pt x="151" y="54"/>
                  </a:moveTo>
                  <a:cubicBezTo>
                    <a:pt x="142" y="25"/>
                    <a:pt x="73" y="0"/>
                    <a:pt x="45" y="103"/>
                  </a:cubicBezTo>
                  <a:cubicBezTo>
                    <a:pt x="17" y="206"/>
                    <a:pt x="31" y="243"/>
                    <a:pt x="15" y="279"/>
                  </a:cubicBezTo>
                  <a:cubicBezTo>
                    <a:pt x="0" y="316"/>
                    <a:pt x="37" y="598"/>
                    <a:pt x="123" y="597"/>
                  </a:cubicBezTo>
                  <a:cubicBezTo>
                    <a:pt x="216" y="596"/>
                    <a:pt x="237" y="326"/>
                    <a:pt x="218" y="271"/>
                  </a:cubicBezTo>
                  <a:cubicBezTo>
                    <a:pt x="200" y="217"/>
                    <a:pt x="216" y="54"/>
                    <a:pt x="151" y="54"/>
                  </a:cubicBezTo>
                </a:path>
              </a:pathLst>
            </a:custGeom>
            <a:solidFill>
              <a:srgbClr val="605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09"/>
            <p:cNvSpPr>
              <a:spLocks/>
            </p:cNvSpPr>
            <p:nvPr/>
          </p:nvSpPr>
          <p:spPr bwMode="auto">
            <a:xfrm>
              <a:off x="5116513" y="2553494"/>
              <a:ext cx="1182688" cy="442913"/>
            </a:xfrm>
            <a:custGeom>
              <a:avLst/>
              <a:gdLst>
                <a:gd name="T0" fmla="*/ 438 w 737"/>
                <a:gd name="T1" fmla="*/ 0 h 276"/>
                <a:gd name="T2" fmla="*/ 295 w 737"/>
                <a:gd name="T3" fmla="*/ 7 h 276"/>
                <a:gd name="T4" fmla="*/ 79 w 737"/>
                <a:gd name="T5" fmla="*/ 99 h 276"/>
                <a:gd name="T6" fmla="*/ 0 w 737"/>
                <a:gd name="T7" fmla="*/ 276 h 276"/>
                <a:gd name="T8" fmla="*/ 737 w 737"/>
                <a:gd name="T9" fmla="*/ 276 h 276"/>
                <a:gd name="T10" fmla="*/ 658 w 737"/>
                <a:gd name="T11" fmla="*/ 99 h 276"/>
                <a:gd name="T12" fmla="*/ 438 w 737"/>
                <a:gd name="T1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7" h="276">
                  <a:moveTo>
                    <a:pt x="438" y="0"/>
                  </a:moveTo>
                  <a:cubicBezTo>
                    <a:pt x="437" y="3"/>
                    <a:pt x="296" y="5"/>
                    <a:pt x="295" y="7"/>
                  </a:cubicBezTo>
                  <a:cubicBezTo>
                    <a:pt x="250" y="70"/>
                    <a:pt x="155" y="82"/>
                    <a:pt x="79" y="99"/>
                  </a:cubicBezTo>
                  <a:cubicBezTo>
                    <a:pt x="3" y="116"/>
                    <a:pt x="0" y="212"/>
                    <a:pt x="0" y="276"/>
                  </a:cubicBezTo>
                  <a:cubicBezTo>
                    <a:pt x="737" y="276"/>
                    <a:pt x="737" y="276"/>
                    <a:pt x="737" y="276"/>
                  </a:cubicBezTo>
                  <a:cubicBezTo>
                    <a:pt x="737" y="212"/>
                    <a:pt x="736" y="116"/>
                    <a:pt x="658" y="99"/>
                  </a:cubicBezTo>
                  <a:cubicBezTo>
                    <a:pt x="581" y="81"/>
                    <a:pt x="480" y="66"/>
                    <a:pt x="438" y="0"/>
                  </a:cubicBezTo>
                </a:path>
              </a:pathLst>
            </a:custGeom>
            <a:solidFill>
              <a:srgbClr val="C9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10"/>
            <p:cNvSpPr>
              <a:spLocks/>
            </p:cNvSpPr>
            <p:nvPr/>
          </p:nvSpPr>
          <p:spPr bwMode="auto">
            <a:xfrm>
              <a:off x="5588000" y="2553494"/>
              <a:ext cx="238125" cy="442913"/>
            </a:xfrm>
            <a:custGeom>
              <a:avLst/>
              <a:gdLst>
                <a:gd name="T0" fmla="*/ 149 w 149"/>
                <a:gd name="T1" fmla="*/ 7 h 276"/>
                <a:gd name="T2" fmla="*/ 149 w 149"/>
                <a:gd name="T3" fmla="*/ 41 h 276"/>
                <a:gd name="T4" fmla="*/ 113 w 149"/>
                <a:gd name="T5" fmla="*/ 276 h 276"/>
                <a:gd name="T6" fmla="*/ 36 w 149"/>
                <a:gd name="T7" fmla="*/ 276 h 276"/>
                <a:gd name="T8" fmla="*/ 0 w 149"/>
                <a:gd name="T9" fmla="*/ 44 h 276"/>
                <a:gd name="T10" fmla="*/ 0 w 149"/>
                <a:gd name="T11" fmla="*/ 7 h 276"/>
                <a:gd name="T12" fmla="*/ 1 w 149"/>
                <a:gd name="T13" fmla="*/ 7 h 276"/>
                <a:gd name="T14" fmla="*/ 144 w 149"/>
                <a:gd name="T15" fmla="*/ 0 h 276"/>
                <a:gd name="T16" fmla="*/ 149 w 149"/>
                <a:gd name="T17" fmla="*/ 7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9" h="276">
                  <a:moveTo>
                    <a:pt x="149" y="7"/>
                  </a:moveTo>
                  <a:cubicBezTo>
                    <a:pt x="149" y="41"/>
                    <a:pt x="149" y="41"/>
                    <a:pt x="149" y="41"/>
                  </a:cubicBezTo>
                  <a:cubicBezTo>
                    <a:pt x="113" y="276"/>
                    <a:pt x="113" y="276"/>
                    <a:pt x="113" y="276"/>
                  </a:cubicBezTo>
                  <a:cubicBezTo>
                    <a:pt x="36" y="276"/>
                    <a:pt x="36" y="276"/>
                    <a:pt x="36" y="276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5"/>
                    <a:pt x="143" y="3"/>
                    <a:pt x="144" y="0"/>
                  </a:cubicBezTo>
                  <a:cubicBezTo>
                    <a:pt x="146" y="2"/>
                    <a:pt x="147" y="4"/>
                    <a:pt x="149" y="7"/>
                  </a:cubicBezTo>
                  <a:close/>
                </a:path>
              </a:pathLst>
            </a:custGeom>
            <a:solidFill>
              <a:srgbClr val="C9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111"/>
            <p:cNvSpPr>
              <a:spLocks/>
            </p:cNvSpPr>
            <p:nvPr/>
          </p:nvSpPr>
          <p:spPr bwMode="auto">
            <a:xfrm>
              <a:off x="5589588" y="2155032"/>
              <a:ext cx="234950" cy="571500"/>
            </a:xfrm>
            <a:custGeom>
              <a:avLst/>
              <a:gdLst>
                <a:gd name="T0" fmla="*/ 0 w 147"/>
                <a:gd name="T1" fmla="*/ 98 h 356"/>
                <a:gd name="T2" fmla="*/ 0 w 147"/>
                <a:gd name="T3" fmla="*/ 219 h 356"/>
                <a:gd name="T4" fmla="*/ 0 w 147"/>
                <a:gd name="T5" fmla="*/ 278 h 356"/>
                <a:gd name="T6" fmla="*/ 147 w 147"/>
                <a:gd name="T7" fmla="*/ 278 h 356"/>
                <a:gd name="T8" fmla="*/ 147 w 147"/>
                <a:gd name="T9" fmla="*/ 219 h 356"/>
                <a:gd name="T10" fmla="*/ 147 w 147"/>
                <a:gd name="T11" fmla="*/ 98 h 356"/>
                <a:gd name="T12" fmla="*/ 0 w 147"/>
                <a:gd name="T13" fmla="*/ 9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7" h="356">
                  <a:moveTo>
                    <a:pt x="0" y="98"/>
                  </a:moveTo>
                  <a:cubicBezTo>
                    <a:pt x="0" y="219"/>
                    <a:pt x="0" y="219"/>
                    <a:pt x="0" y="219"/>
                  </a:cubicBezTo>
                  <a:cubicBezTo>
                    <a:pt x="0" y="278"/>
                    <a:pt x="0" y="278"/>
                    <a:pt x="0" y="278"/>
                  </a:cubicBezTo>
                  <a:cubicBezTo>
                    <a:pt x="37" y="354"/>
                    <a:pt x="103" y="356"/>
                    <a:pt x="147" y="278"/>
                  </a:cubicBezTo>
                  <a:cubicBezTo>
                    <a:pt x="147" y="219"/>
                    <a:pt x="147" y="219"/>
                    <a:pt x="147" y="219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7" y="0"/>
                    <a:pt x="0" y="0"/>
                    <a:pt x="0" y="98"/>
                  </a:cubicBezTo>
                </a:path>
              </a:pathLst>
            </a:custGeom>
            <a:solidFill>
              <a:srgbClr val="F6D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12"/>
            <p:cNvSpPr>
              <a:spLocks/>
            </p:cNvSpPr>
            <p:nvPr/>
          </p:nvSpPr>
          <p:spPr bwMode="auto">
            <a:xfrm>
              <a:off x="5927725" y="2164557"/>
              <a:ext cx="120650" cy="179388"/>
            </a:xfrm>
            <a:custGeom>
              <a:avLst/>
              <a:gdLst>
                <a:gd name="T0" fmla="*/ 57 w 75"/>
                <a:gd name="T1" fmla="*/ 7 h 111"/>
                <a:gd name="T2" fmla="*/ 11 w 75"/>
                <a:gd name="T3" fmla="*/ 43 h 111"/>
                <a:gd name="T4" fmla="*/ 18 w 75"/>
                <a:gd name="T5" fmla="*/ 104 h 111"/>
                <a:gd name="T6" fmla="*/ 64 w 75"/>
                <a:gd name="T7" fmla="*/ 68 h 111"/>
                <a:gd name="T8" fmla="*/ 57 w 75"/>
                <a:gd name="T9" fmla="*/ 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111">
                  <a:moveTo>
                    <a:pt x="57" y="7"/>
                  </a:moveTo>
                  <a:cubicBezTo>
                    <a:pt x="43" y="0"/>
                    <a:pt x="22" y="17"/>
                    <a:pt x="11" y="43"/>
                  </a:cubicBezTo>
                  <a:cubicBezTo>
                    <a:pt x="0" y="70"/>
                    <a:pt x="3" y="97"/>
                    <a:pt x="18" y="104"/>
                  </a:cubicBezTo>
                  <a:cubicBezTo>
                    <a:pt x="33" y="111"/>
                    <a:pt x="53" y="94"/>
                    <a:pt x="64" y="68"/>
                  </a:cubicBezTo>
                  <a:cubicBezTo>
                    <a:pt x="75" y="41"/>
                    <a:pt x="72" y="14"/>
                    <a:pt x="57" y="7"/>
                  </a:cubicBezTo>
                  <a:close/>
                </a:path>
              </a:pathLst>
            </a:custGeom>
            <a:solidFill>
              <a:srgbClr val="F6D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13"/>
            <p:cNvSpPr>
              <a:spLocks/>
            </p:cNvSpPr>
            <p:nvPr/>
          </p:nvSpPr>
          <p:spPr bwMode="auto">
            <a:xfrm>
              <a:off x="5365750" y="2164557"/>
              <a:ext cx="122238" cy="179388"/>
            </a:xfrm>
            <a:custGeom>
              <a:avLst/>
              <a:gdLst>
                <a:gd name="T0" fmla="*/ 18 w 76"/>
                <a:gd name="T1" fmla="*/ 7 h 111"/>
                <a:gd name="T2" fmla="*/ 65 w 76"/>
                <a:gd name="T3" fmla="*/ 43 h 111"/>
                <a:gd name="T4" fmla="*/ 58 w 76"/>
                <a:gd name="T5" fmla="*/ 104 h 111"/>
                <a:gd name="T6" fmla="*/ 11 w 76"/>
                <a:gd name="T7" fmla="*/ 68 h 111"/>
                <a:gd name="T8" fmla="*/ 18 w 76"/>
                <a:gd name="T9" fmla="*/ 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111">
                  <a:moveTo>
                    <a:pt x="18" y="7"/>
                  </a:moveTo>
                  <a:cubicBezTo>
                    <a:pt x="33" y="0"/>
                    <a:pt x="54" y="17"/>
                    <a:pt x="65" y="43"/>
                  </a:cubicBezTo>
                  <a:cubicBezTo>
                    <a:pt x="76" y="70"/>
                    <a:pt x="72" y="97"/>
                    <a:pt x="58" y="104"/>
                  </a:cubicBezTo>
                  <a:cubicBezTo>
                    <a:pt x="43" y="111"/>
                    <a:pt x="22" y="94"/>
                    <a:pt x="11" y="68"/>
                  </a:cubicBezTo>
                  <a:cubicBezTo>
                    <a:pt x="0" y="41"/>
                    <a:pt x="3" y="14"/>
                    <a:pt x="18" y="7"/>
                  </a:cubicBezTo>
                  <a:close/>
                </a:path>
              </a:pathLst>
            </a:custGeom>
            <a:solidFill>
              <a:srgbClr val="F6D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14"/>
            <p:cNvSpPr>
              <a:spLocks/>
            </p:cNvSpPr>
            <p:nvPr/>
          </p:nvSpPr>
          <p:spPr bwMode="auto">
            <a:xfrm>
              <a:off x="5589588" y="2458244"/>
              <a:ext cx="234950" cy="80963"/>
            </a:xfrm>
            <a:custGeom>
              <a:avLst/>
              <a:gdLst>
                <a:gd name="T0" fmla="*/ 147 w 147"/>
                <a:gd name="T1" fmla="*/ 0 h 51"/>
                <a:gd name="T2" fmla="*/ 0 w 147"/>
                <a:gd name="T3" fmla="*/ 0 h 51"/>
                <a:gd name="T4" fmla="*/ 0 w 147"/>
                <a:gd name="T5" fmla="*/ 5 h 51"/>
                <a:gd name="T6" fmla="*/ 73 w 147"/>
                <a:gd name="T7" fmla="*/ 51 h 51"/>
                <a:gd name="T8" fmla="*/ 147 w 147"/>
                <a:gd name="T9" fmla="*/ 4 h 51"/>
                <a:gd name="T10" fmla="*/ 147 w 147"/>
                <a:gd name="T11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7" h="51">
                  <a:moveTo>
                    <a:pt x="14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46" y="51"/>
                    <a:pt x="73" y="51"/>
                  </a:cubicBezTo>
                  <a:cubicBezTo>
                    <a:pt x="100" y="51"/>
                    <a:pt x="147" y="4"/>
                    <a:pt x="147" y="4"/>
                  </a:cubicBezTo>
                  <a:cubicBezTo>
                    <a:pt x="147" y="0"/>
                    <a:pt x="147" y="0"/>
                    <a:pt x="147" y="0"/>
                  </a:cubicBezTo>
                </a:path>
              </a:pathLst>
            </a:custGeom>
            <a:solidFill>
              <a:srgbClr val="C5B0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115"/>
            <p:cNvSpPr>
              <a:spLocks/>
            </p:cNvSpPr>
            <p:nvPr/>
          </p:nvSpPr>
          <p:spPr bwMode="auto">
            <a:xfrm>
              <a:off x="5381625" y="1791494"/>
              <a:ext cx="652463" cy="722313"/>
            </a:xfrm>
            <a:custGeom>
              <a:avLst/>
              <a:gdLst>
                <a:gd name="T0" fmla="*/ 203 w 406"/>
                <a:gd name="T1" fmla="*/ 450 h 450"/>
                <a:gd name="T2" fmla="*/ 30 w 406"/>
                <a:gd name="T3" fmla="*/ 266 h 450"/>
                <a:gd name="T4" fmla="*/ 203 w 406"/>
                <a:gd name="T5" fmla="*/ 0 h 450"/>
                <a:gd name="T6" fmla="*/ 375 w 406"/>
                <a:gd name="T7" fmla="*/ 266 h 450"/>
                <a:gd name="T8" fmla="*/ 203 w 406"/>
                <a:gd name="T9" fmla="*/ 450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6" h="450">
                  <a:moveTo>
                    <a:pt x="203" y="450"/>
                  </a:moveTo>
                  <a:cubicBezTo>
                    <a:pt x="157" y="450"/>
                    <a:pt x="60" y="374"/>
                    <a:pt x="30" y="266"/>
                  </a:cubicBezTo>
                  <a:cubicBezTo>
                    <a:pt x="0" y="157"/>
                    <a:pt x="57" y="0"/>
                    <a:pt x="203" y="0"/>
                  </a:cubicBezTo>
                  <a:cubicBezTo>
                    <a:pt x="349" y="0"/>
                    <a:pt x="406" y="157"/>
                    <a:pt x="375" y="266"/>
                  </a:cubicBezTo>
                  <a:cubicBezTo>
                    <a:pt x="346" y="374"/>
                    <a:pt x="249" y="450"/>
                    <a:pt x="203" y="450"/>
                  </a:cubicBezTo>
                  <a:close/>
                </a:path>
              </a:pathLst>
            </a:custGeom>
            <a:solidFill>
              <a:srgbClr val="F6D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116"/>
            <p:cNvSpPr>
              <a:spLocks/>
            </p:cNvSpPr>
            <p:nvPr/>
          </p:nvSpPr>
          <p:spPr bwMode="auto">
            <a:xfrm>
              <a:off x="5368925" y="1774032"/>
              <a:ext cx="657225" cy="493713"/>
            </a:xfrm>
            <a:custGeom>
              <a:avLst/>
              <a:gdLst>
                <a:gd name="T0" fmla="*/ 392 w 409"/>
                <a:gd name="T1" fmla="*/ 143 h 308"/>
                <a:gd name="T2" fmla="*/ 238 w 409"/>
                <a:gd name="T3" fmla="*/ 2 h 308"/>
                <a:gd name="T4" fmla="*/ 204 w 409"/>
                <a:gd name="T5" fmla="*/ 1 h 308"/>
                <a:gd name="T6" fmla="*/ 171 w 409"/>
                <a:gd name="T7" fmla="*/ 2 h 308"/>
                <a:gd name="T8" fmla="*/ 16 w 409"/>
                <a:gd name="T9" fmla="*/ 143 h 308"/>
                <a:gd name="T10" fmla="*/ 28 w 409"/>
                <a:gd name="T11" fmla="*/ 280 h 308"/>
                <a:gd name="T12" fmla="*/ 44 w 409"/>
                <a:gd name="T13" fmla="*/ 308 h 308"/>
                <a:gd name="T14" fmla="*/ 39 w 409"/>
                <a:gd name="T15" fmla="*/ 227 h 308"/>
                <a:gd name="T16" fmla="*/ 71 w 409"/>
                <a:gd name="T17" fmla="*/ 224 h 308"/>
                <a:gd name="T18" fmla="*/ 168 w 409"/>
                <a:gd name="T19" fmla="*/ 146 h 308"/>
                <a:gd name="T20" fmla="*/ 204 w 409"/>
                <a:gd name="T21" fmla="*/ 96 h 308"/>
                <a:gd name="T22" fmla="*/ 240 w 409"/>
                <a:gd name="T23" fmla="*/ 146 h 308"/>
                <a:gd name="T24" fmla="*/ 338 w 409"/>
                <a:gd name="T25" fmla="*/ 224 h 308"/>
                <a:gd name="T26" fmla="*/ 370 w 409"/>
                <a:gd name="T27" fmla="*/ 227 h 308"/>
                <a:gd name="T28" fmla="*/ 365 w 409"/>
                <a:gd name="T29" fmla="*/ 308 h 308"/>
                <a:gd name="T30" fmla="*/ 381 w 409"/>
                <a:gd name="T31" fmla="*/ 280 h 308"/>
                <a:gd name="T32" fmla="*/ 392 w 409"/>
                <a:gd name="T33" fmla="*/ 143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09" h="308">
                  <a:moveTo>
                    <a:pt x="392" y="143"/>
                  </a:moveTo>
                  <a:cubicBezTo>
                    <a:pt x="378" y="86"/>
                    <a:pt x="306" y="0"/>
                    <a:pt x="238" y="2"/>
                  </a:cubicBezTo>
                  <a:cubicBezTo>
                    <a:pt x="228" y="1"/>
                    <a:pt x="217" y="0"/>
                    <a:pt x="204" y="1"/>
                  </a:cubicBezTo>
                  <a:cubicBezTo>
                    <a:pt x="192" y="0"/>
                    <a:pt x="181" y="1"/>
                    <a:pt x="171" y="2"/>
                  </a:cubicBezTo>
                  <a:cubicBezTo>
                    <a:pt x="103" y="0"/>
                    <a:pt x="31" y="86"/>
                    <a:pt x="16" y="143"/>
                  </a:cubicBezTo>
                  <a:cubicBezTo>
                    <a:pt x="5" y="189"/>
                    <a:pt x="0" y="234"/>
                    <a:pt x="28" y="280"/>
                  </a:cubicBezTo>
                  <a:cubicBezTo>
                    <a:pt x="32" y="294"/>
                    <a:pt x="38" y="304"/>
                    <a:pt x="44" y="308"/>
                  </a:cubicBezTo>
                  <a:cubicBezTo>
                    <a:pt x="38" y="273"/>
                    <a:pt x="37" y="247"/>
                    <a:pt x="39" y="227"/>
                  </a:cubicBezTo>
                  <a:cubicBezTo>
                    <a:pt x="44" y="219"/>
                    <a:pt x="54" y="217"/>
                    <a:pt x="71" y="224"/>
                  </a:cubicBezTo>
                  <a:cubicBezTo>
                    <a:pt x="118" y="244"/>
                    <a:pt x="133" y="221"/>
                    <a:pt x="168" y="146"/>
                  </a:cubicBezTo>
                  <a:cubicBezTo>
                    <a:pt x="179" y="123"/>
                    <a:pt x="188" y="96"/>
                    <a:pt x="204" y="96"/>
                  </a:cubicBezTo>
                  <a:cubicBezTo>
                    <a:pt x="221" y="96"/>
                    <a:pt x="230" y="123"/>
                    <a:pt x="240" y="146"/>
                  </a:cubicBezTo>
                  <a:cubicBezTo>
                    <a:pt x="276" y="221"/>
                    <a:pt x="291" y="244"/>
                    <a:pt x="338" y="224"/>
                  </a:cubicBezTo>
                  <a:cubicBezTo>
                    <a:pt x="355" y="217"/>
                    <a:pt x="365" y="219"/>
                    <a:pt x="370" y="227"/>
                  </a:cubicBezTo>
                  <a:cubicBezTo>
                    <a:pt x="372" y="247"/>
                    <a:pt x="371" y="273"/>
                    <a:pt x="365" y="308"/>
                  </a:cubicBezTo>
                  <a:cubicBezTo>
                    <a:pt x="371" y="304"/>
                    <a:pt x="376" y="294"/>
                    <a:pt x="381" y="280"/>
                  </a:cubicBezTo>
                  <a:cubicBezTo>
                    <a:pt x="409" y="234"/>
                    <a:pt x="404" y="189"/>
                    <a:pt x="392" y="143"/>
                  </a:cubicBezTo>
                  <a:close/>
                </a:path>
              </a:pathLst>
            </a:custGeom>
            <a:solidFill>
              <a:srgbClr val="605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17"/>
            <p:cNvSpPr>
              <a:spLocks/>
            </p:cNvSpPr>
            <p:nvPr/>
          </p:nvSpPr>
          <p:spPr bwMode="auto">
            <a:xfrm>
              <a:off x="5413375" y="2563019"/>
              <a:ext cx="233363" cy="433388"/>
            </a:xfrm>
            <a:custGeom>
              <a:avLst/>
              <a:gdLst>
                <a:gd name="T0" fmla="*/ 147 w 147"/>
                <a:gd name="T1" fmla="*/ 272 h 273"/>
                <a:gd name="T2" fmla="*/ 84 w 147"/>
                <a:gd name="T3" fmla="*/ 272 h 273"/>
                <a:gd name="T4" fmla="*/ 80 w 147"/>
                <a:gd name="T5" fmla="*/ 273 h 273"/>
                <a:gd name="T6" fmla="*/ 15 w 147"/>
                <a:gd name="T7" fmla="*/ 214 h 273"/>
                <a:gd name="T8" fmla="*/ 81 w 147"/>
                <a:gd name="T9" fmla="*/ 169 h 273"/>
                <a:gd name="T10" fmla="*/ 0 w 147"/>
                <a:gd name="T11" fmla="*/ 132 h 273"/>
                <a:gd name="T12" fmla="*/ 53 w 147"/>
                <a:gd name="T13" fmla="*/ 49 h 273"/>
                <a:gd name="T14" fmla="*/ 74 w 147"/>
                <a:gd name="T15" fmla="*/ 16 h 273"/>
                <a:gd name="T16" fmla="*/ 110 w 147"/>
                <a:gd name="T17" fmla="*/ 0 h 273"/>
                <a:gd name="T18" fmla="*/ 110 w 147"/>
                <a:gd name="T19" fmla="*/ 39 h 273"/>
                <a:gd name="T20" fmla="*/ 146 w 147"/>
                <a:gd name="T21" fmla="*/ 273 h 273"/>
                <a:gd name="T22" fmla="*/ 147 w 147"/>
                <a:gd name="T23" fmla="*/ 272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7" h="273">
                  <a:moveTo>
                    <a:pt x="147" y="272"/>
                  </a:moveTo>
                  <a:lnTo>
                    <a:pt x="84" y="272"/>
                  </a:lnTo>
                  <a:lnTo>
                    <a:pt x="80" y="273"/>
                  </a:lnTo>
                  <a:lnTo>
                    <a:pt x="15" y="214"/>
                  </a:lnTo>
                  <a:lnTo>
                    <a:pt x="81" y="169"/>
                  </a:lnTo>
                  <a:lnTo>
                    <a:pt x="0" y="132"/>
                  </a:lnTo>
                  <a:lnTo>
                    <a:pt x="53" y="49"/>
                  </a:lnTo>
                  <a:lnTo>
                    <a:pt x="74" y="16"/>
                  </a:lnTo>
                  <a:lnTo>
                    <a:pt x="110" y="0"/>
                  </a:lnTo>
                  <a:lnTo>
                    <a:pt x="110" y="39"/>
                  </a:lnTo>
                  <a:lnTo>
                    <a:pt x="146" y="273"/>
                  </a:lnTo>
                  <a:lnTo>
                    <a:pt x="147" y="272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18"/>
            <p:cNvSpPr>
              <a:spLocks/>
            </p:cNvSpPr>
            <p:nvPr/>
          </p:nvSpPr>
          <p:spPr bwMode="auto">
            <a:xfrm>
              <a:off x="5767388" y="2559844"/>
              <a:ext cx="233363" cy="436563"/>
            </a:xfrm>
            <a:custGeom>
              <a:avLst/>
              <a:gdLst>
                <a:gd name="T0" fmla="*/ 66 w 147"/>
                <a:gd name="T1" fmla="*/ 169 h 275"/>
                <a:gd name="T2" fmla="*/ 133 w 147"/>
                <a:gd name="T3" fmla="*/ 213 h 275"/>
                <a:gd name="T4" fmla="*/ 67 w 147"/>
                <a:gd name="T5" fmla="*/ 275 h 275"/>
                <a:gd name="T6" fmla="*/ 63 w 147"/>
                <a:gd name="T7" fmla="*/ 274 h 275"/>
                <a:gd name="T8" fmla="*/ 0 w 147"/>
                <a:gd name="T9" fmla="*/ 274 h 275"/>
                <a:gd name="T10" fmla="*/ 1 w 147"/>
                <a:gd name="T11" fmla="*/ 275 h 275"/>
                <a:gd name="T12" fmla="*/ 37 w 147"/>
                <a:gd name="T13" fmla="*/ 38 h 275"/>
                <a:gd name="T14" fmla="*/ 37 w 147"/>
                <a:gd name="T15" fmla="*/ 0 h 275"/>
                <a:gd name="T16" fmla="*/ 81 w 147"/>
                <a:gd name="T17" fmla="*/ 19 h 275"/>
                <a:gd name="T18" fmla="*/ 100 w 147"/>
                <a:gd name="T19" fmla="*/ 52 h 275"/>
                <a:gd name="T20" fmla="*/ 147 w 147"/>
                <a:gd name="T21" fmla="*/ 131 h 275"/>
                <a:gd name="T22" fmla="*/ 66 w 147"/>
                <a:gd name="T23" fmla="*/ 169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7" h="275">
                  <a:moveTo>
                    <a:pt x="66" y="169"/>
                  </a:moveTo>
                  <a:lnTo>
                    <a:pt x="133" y="213"/>
                  </a:lnTo>
                  <a:lnTo>
                    <a:pt x="67" y="275"/>
                  </a:lnTo>
                  <a:lnTo>
                    <a:pt x="63" y="274"/>
                  </a:lnTo>
                  <a:lnTo>
                    <a:pt x="0" y="274"/>
                  </a:lnTo>
                  <a:lnTo>
                    <a:pt x="1" y="275"/>
                  </a:lnTo>
                  <a:lnTo>
                    <a:pt x="37" y="38"/>
                  </a:lnTo>
                  <a:lnTo>
                    <a:pt x="37" y="0"/>
                  </a:lnTo>
                  <a:lnTo>
                    <a:pt x="81" y="19"/>
                  </a:lnTo>
                  <a:lnTo>
                    <a:pt x="100" y="52"/>
                  </a:lnTo>
                  <a:lnTo>
                    <a:pt x="147" y="131"/>
                  </a:lnTo>
                  <a:lnTo>
                    <a:pt x="66" y="169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119"/>
            <p:cNvSpPr>
              <a:spLocks/>
            </p:cNvSpPr>
            <p:nvPr/>
          </p:nvSpPr>
          <p:spPr bwMode="auto">
            <a:xfrm>
              <a:off x="5621338" y="3086894"/>
              <a:ext cx="1247775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7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120"/>
            <p:cNvSpPr>
              <a:spLocks/>
            </p:cNvSpPr>
            <p:nvPr/>
          </p:nvSpPr>
          <p:spPr bwMode="auto">
            <a:xfrm>
              <a:off x="5621338" y="3086894"/>
              <a:ext cx="1247775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7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121"/>
            <p:cNvSpPr>
              <a:spLocks/>
            </p:cNvSpPr>
            <p:nvPr/>
          </p:nvSpPr>
          <p:spPr bwMode="auto">
            <a:xfrm>
              <a:off x="6110288" y="2680494"/>
              <a:ext cx="268288" cy="560388"/>
            </a:xfrm>
            <a:custGeom>
              <a:avLst/>
              <a:gdLst>
                <a:gd name="T0" fmla="*/ 0 w 167"/>
                <a:gd name="T1" fmla="*/ 102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2 h 349"/>
                <a:gd name="T12" fmla="*/ 0 w 167"/>
                <a:gd name="T13" fmla="*/ 10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2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67" y="0"/>
                    <a:pt x="0" y="0"/>
                    <a:pt x="0" y="102"/>
                  </a:cubicBezTo>
                </a:path>
              </a:pathLst>
            </a:custGeom>
            <a:solidFill>
              <a:srgbClr val="DBB1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122"/>
            <p:cNvSpPr>
              <a:spLocks/>
            </p:cNvSpPr>
            <p:nvPr/>
          </p:nvSpPr>
          <p:spPr bwMode="auto">
            <a:xfrm>
              <a:off x="5934075" y="2645569"/>
              <a:ext cx="112713" cy="163513"/>
            </a:xfrm>
            <a:custGeom>
              <a:avLst/>
              <a:gdLst>
                <a:gd name="T0" fmla="*/ 19 w 70"/>
                <a:gd name="T1" fmla="*/ 5 h 102"/>
                <a:gd name="T2" fmla="*/ 61 w 70"/>
                <a:gd name="T3" fmla="*/ 42 h 102"/>
                <a:gd name="T4" fmla="*/ 50 w 70"/>
                <a:gd name="T5" fmla="*/ 97 h 102"/>
                <a:gd name="T6" fmla="*/ 8 w 70"/>
                <a:gd name="T7" fmla="*/ 60 h 102"/>
                <a:gd name="T8" fmla="*/ 19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19" y="5"/>
                  </a:moveTo>
                  <a:cubicBezTo>
                    <a:pt x="34" y="0"/>
                    <a:pt x="53" y="17"/>
                    <a:pt x="61" y="42"/>
                  </a:cubicBezTo>
                  <a:cubicBezTo>
                    <a:pt x="70" y="67"/>
                    <a:pt x="64" y="92"/>
                    <a:pt x="50" y="97"/>
                  </a:cubicBezTo>
                  <a:cubicBezTo>
                    <a:pt x="35" y="102"/>
                    <a:pt x="16" y="85"/>
                    <a:pt x="8" y="60"/>
                  </a:cubicBezTo>
                  <a:cubicBezTo>
                    <a:pt x="0" y="34"/>
                    <a:pt x="5" y="10"/>
                    <a:pt x="19" y="5"/>
                  </a:cubicBezTo>
                  <a:close/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123"/>
            <p:cNvSpPr>
              <a:spLocks/>
            </p:cNvSpPr>
            <p:nvPr/>
          </p:nvSpPr>
          <p:spPr bwMode="auto">
            <a:xfrm>
              <a:off x="6442075" y="2645569"/>
              <a:ext cx="111125" cy="163513"/>
            </a:xfrm>
            <a:custGeom>
              <a:avLst/>
              <a:gdLst>
                <a:gd name="T0" fmla="*/ 50 w 70"/>
                <a:gd name="T1" fmla="*/ 5 h 102"/>
                <a:gd name="T2" fmla="*/ 9 w 70"/>
                <a:gd name="T3" fmla="*/ 42 h 102"/>
                <a:gd name="T4" fmla="*/ 20 w 70"/>
                <a:gd name="T5" fmla="*/ 97 h 102"/>
                <a:gd name="T6" fmla="*/ 62 w 70"/>
                <a:gd name="T7" fmla="*/ 60 h 102"/>
                <a:gd name="T8" fmla="*/ 5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0" y="5"/>
                  </a:moveTo>
                  <a:cubicBezTo>
                    <a:pt x="36" y="0"/>
                    <a:pt x="17" y="17"/>
                    <a:pt x="9" y="42"/>
                  </a:cubicBezTo>
                  <a:cubicBezTo>
                    <a:pt x="0" y="67"/>
                    <a:pt x="5" y="92"/>
                    <a:pt x="20" y="97"/>
                  </a:cubicBezTo>
                  <a:cubicBezTo>
                    <a:pt x="35" y="102"/>
                    <a:pt x="54" y="85"/>
                    <a:pt x="62" y="60"/>
                  </a:cubicBezTo>
                  <a:cubicBezTo>
                    <a:pt x="70" y="34"/>
                    <a:pt x="65" y="10"/>
                    <a:pt x="50" y="5"/>
                  </a:cubicBezTo>
                  <a:close/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124"/>
            <p:cNvSpPr>
              <a:spLocks/>
            </p:cNvSpPr>
            <p:nvPr/>
          </p:nvSpPr>
          <p:spPr bwMode="auto">
            <a:xfrm>
              <a:off x="6186488" y="3217069"/>
              <a:ext cx="115888" cy="112713"/>
            </a:xfrm>
            <a:custGeom>
              <a:avLst/>
              <a:gdLst>
                <a:gd name="T0" fmla="*/ 0 w 72"/>
                <a:gd name="T1" fmla="*/ 39 h 70"/>
                <a:gd name="T2" fmla="*/ 21 w 72"/>
                <a:gd name="T3" fmla="*/ 70 h 70"/>
                <a:gd name="T4" fmla="*/ 52 w 72"/>
                <a:gd name="T5" fmla="*/ 70 h 70"/>
                <a:gd name="T6" fmla="*/ 72 w 72"/>
                <a:gd name="T7" fmla="*/ 39 h 70"/>
                <a:gd name="T8" fmla="*/ 37 w 72"/>
                <a:gd name="T9" fmla="*/ 0 h 70"/>
                <a:gd name="T10" fmla="*/ 0 w 72"/>
                <a:gd name="T11" fmla="*/ 3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70">
                  <a:moveTo>
                    <a:pt x="0" y="39"/>
                  </a:moveTo>
                  <a:cubicBezTo>
                    <a:pt x="21" y="70"/>
                    <a:pt x="21" y="70"/>
                    <a:pt x="21" y="70"/>
                  </a:cubicBezTo>
                  <a:cubicBezTo>
                    <a:pt x="31" y="70"/>
                    <a:pt x="42" y="70"/>
                    <a:pt x="52" y="70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39"/>
                    <a:pt x="0" y="39"/>
                    <a:pt x="0" y="39"/>
                  </a:cubicBezTo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125"/>
            <p:cNvSpPr>
              <a:spLocks/>
            </p:cNvSpPr>
            <p:nvPr/>
          </p:nvSpPr>
          <p:spPr bwMode="auto">
            <a:xfrm>
              <a:off x="6173788" y="3329782"/>
              <a:ext cx="142875" cy="322263"/>
            </a:xfrm>
            <a:custGeom>
              <a:avLst/>
              <a:gdLst>
                <a:gd name="T0" fmla="*/ 29 w 90"/>
                <a:gd name="T1" fmla="*/ 0 h 203"/>
                <a:gd name="T2" fmla="*/ 0 w 90"/>
                <a:gd name="T3" fmla="*/ 203 h 203"/>
                <a:gd name="T4" fmla="*/ 90 w 90"/>
                <a:gd name="T5" fmla="*/ 203 h 203"/>
                <a:gd name="T6" fmla="*/ 60 w 90"/>
                <a:gd name="T7" fmla="*/ 0 h 203"/>
                <a:gd name="T8" fmla="*/ 29 w 90"/>
                <a:gd name="T9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03">
                  <a:moveTo>
                    <a:pt x="29" y="0"/>
                  </a:moveTo>
                  <a:lnTo>
                    <a:pt x="0" y="203"/>
                  </a:lnTo>
                  <a:lnTo>
                    <a:pt x="90" y="203"/>
                  </a:lnTo>
                  <a:lnTo>
                    <a:pt x="60" y="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126"/>
            <p:cNvSpPr>
              <a:spLocks/>
            </p:cNvSpPr>
            <p:nvPr/>
          </p:nvSpPr>
          <p:spPr bwMode="auto">
            <a:xfrm>
              <a:off x="6173788" y="3329782"/>
              <a:ext cx="142875" cy="322263"/>
            </a:xfrm>
            <a:custGeom>
              <a:avLst/>
              <a:gdLst>
                <a:gd name="T0" fmla="*/ 29 w 90"/>
                <a:gd name="T1" fmla="*/ 0 h 203"/>
                <a:gd name="T2" fmla="*/ 0 w 90"/>
                <a:gd name="T3" fmla="*/ 203 h 203"/>
                <a:gd name="T4" fmla="*/ 90 w 90"/>
                <a:gd name="T5" fmla="*/ 203 h 203"/>
                <a:gd name="T6" fmla="*/ 60 w 90"/>
                <a:gd name="T7" fmla="*/ 0 h 203"/>
                <a:gd name="T8" fmla="*/ 29 w 90"/>
                <a:gd name="T9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03">
                  <a:moveTo>
                    <a:pt x="29" y="0"/>
                  </a:moveTo>
                  <a:lnTo>
                    <a:pt x="0" y="203"/>
                  </a:lnTo>
                  <a:lnTo>
                    <a:pt x="90" y="203"/>
                  </a:lnTo>
                  <a:lnTo>
                    <a:pt x="60" y="0"/>
                  </a:lnTo>
                  <a:lnTo>
                    <a:pt x="2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127"/>
            <p:cNvSpPr>
              <a:spLocks/>
            </p:cNvSpPr>
            <p:nvPr/>
          </p:nvSpPr>
          <p:spPr bwMode="auto">
            <a:xfrm>
              <a:off x="6099175" y="3050382"/>
              <a:ext cx="146050" cy="282575"/>
            </a:xfrm>
            <a:custGeom>
              <a:avLst/>
              <a:gdLst>
                <a:gd name="T0" fmla="*/ 7 w 92"/>
                <a:gd name="T1" fmla="*/ 0 h 178"/>
                <a:gd name="T2" fmla="*/ 0 w 92"/>
                <a:gd name="T3" fmla="*/ 28 h 178"/>
                <a:gd name="T4" fmla="*/ 21 w 92"/>
                <a:gd name="T5" fmla="*/ 178 h 178"/>
                <a:gd name="T6" fmla="*/ 92 w 92"/>
                <a:gd name="T7" fmla="*/ 105 h 178"/>
                <a:gd name="T8" fmla="*/ 7 w 92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78">
                  <a:moveTo>
                    <a:pt x="7" y="0"/>
                  </a:moveTo>
                  <a:lnTo>
                    <a:pt x="0" y="28"/>
                  </a:lnTo>
                  <a:lnTo>
                    <a:pt x="21" y="178"/>
                  </a:lnTo>
                  <a:lnTo>
                    <a:pt x="92" y="105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128"/>
            <p:cNvSpPr>
              <a:spLocks/>
            </p:cNvSpPr>
            <p:nvPr/>
          </p:nvSpPr>
          <p:spPr bwMode="auto">
            <a:xfrm>
              <a:off x="6099175" y="3050382"/>
              <a:ext cx="146050" cy="282575"/>
            </a:xfrm>
            <a:custGeom>
              <a:avLst/>
              <a:gdLst>
                <a:gd name="T0" fmla="*/ 7 w 92"/>
                <a:gd name="T1" fmla="*/ 0 h 178"/>
                <a:gd name="T2" fmla="*/ 0 w 92"/>
                <a:gd name="T3" fmla="*/ 28 h 178"/>
                <a:gd name="T4" fmla="*/ 21 w 92"/>
                <a:gd name="T5" fmla="*/ 178 h 178"/>
                <a:gd name="T6" fmla="*/ 92 w 92"/>
                <a:gd name="T7" fmla="*/ 105 h 178"/>
                <a:gd name="T8" fmla="*/ 7 w 92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78">
                  <a:moveTo>
                    <a:pt x="7" y="0"/>
                  </a:moveTo>
                  <a:lnTo>
                    <a:pt x="0" y="28"/>
                  </a:lnTo>
                  <a:lnTo>
                    <a:pt x="21" y="178"/>
                  </a:lnTo>
                  <a:lnTo>
                    <a:pt x="92" y="105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129"/>
            <p:cNvSpPr>
              <a:spLocks/>
            </p:cNvSpPr>
            <p:nvPr/>
          </p:nvSpPr>
          <p:spPr bwMode="auto">
            <a:xfrm>
              <a:off x="6110288" y="2993232"/>
              <a:ext cx="268288" cy="93663"/>
            </a:xfrm>
            <a:custGeom>
              <a:avLst/>
              <a:gdLst>
                <a:gd name="T0" fmla="*/ 0 w 167"/>
                <a:gd name="T1" fmla="*/ 0 h 58"/>
                <a:gd name="T2" fmla="*/ 0 w 167"/>
                <a:gd name="T3" fmla="*/ 6 h 58"/>
                <a:gd name="T4" fmla="*/ 83 w 167"/>
                <a:gd name="T5" fmla="*/ 58 h 58"/>
                <a:gd name="T6" fmla="*/ 85 w 167"/>
                <a:gd name="T7" fmla="*/ 58 h 58"/>
                <a:gd name="T8" fmla="*/ 167 w 167"/>
                <a:gd name="T9" fmla="*/ 9 h 58"/>
                <a:gd name="T10" fmla="*/ 167 w 167"/>
                <a:gd name="T11" fmla="*/ 0 h 58"/>
                <a:gd name="T12" fmla="*/ 0 w 167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8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43" y="56"/>
                    <a:pt x="83" y="58"/>
                  </a:cubicBezTo>
                  <a:cubicBezTo>
                    <a:pt x="84" y="58"/>
                    <a:pt x="85" y="58"/>
                    <a:pt x="85" y="58"/>
                  </a:cubicBezTo>
                  <a:cubicBezTo>
                    <a:pt x="125" y="58"/>
                    <a:pt x="167" y="9"/>
                    <a:pt x="167" y="9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AF8E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130"/>
            <p:cNvSpPr>
              <a:spLocks/>
            </p:cNvSpPr>
            <p:nvPr/>
          </p:nvSpPr>
          <p:spPr bwMode="auto">
            <a:xfrm>
              <a:off x="5834063" y="2296319"/>
              <a:ext cx="822325" cy="760413"/>
            </a:xfrm>
            <a:custGeom>
              <a:avLst/>
              <a:gdLst>
                <a:gd name="T0" fmla="*/ 256 w 513"/>
                <a:gd name="T1" fmla="*/ 0 h 473"/>
                <a:gd name="T2" fmla="*/ 115 w 513"/>
                <a:gd name="T3" fmla="*/ 378 h 473"/>
                <a:gd name="T4" fmla="*/ 256 w 513"/>
                <a:gd name="T5" fmla="*/ 473 h 473"/>
                <a:gd name="T6" fmla="*/ 398 w 513"/>
                <a:gd name="T7" fmla="*/ 378 h 473"/>
                <a:gd name="T8" fmla="*/ 256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6" y="0"/>
                  </a:moveTo>
                  <a:cubicBezTo>
                    <a:pt x="0" y="0"/>
                    <a:pt x="98" y="351"/>
                    <a:pt x="115" y="378"/>
                  </a:cubicBezTo>
                  <a:cubicBezTo>
                    <a:pt x="134" y="408"/>
                    <a:pt x="215" y="473"/>
                    <a:pt x="256" y="473"/>
                  </a:cubicBezTo>
                  <a:cubicBezTo>
                    <a:pt x="298" y="473"/>
                    <a:pt x="379" y="408"/>
                    <a:pt x="398" y="378"/>
                  </a:cubicBezTo>
                  <a:cubicBezTo>
                    <a:pt x="415" y="351"/>
                    <a:pt x="513" y="0"/>
                    <a:pt x="256" y="0"/>
                  </a:cubicBezTo>
                  <a:close/>
                </a:path>
              </a:pathLst>
            </a:custGeom>
            <a:solidFill>
              <a:srgbClr val="DBB1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31"/>
            <p:cNvSpPr>
              <a:spLocks noEditPoints="1"/>
            </p:cNvSpPr>
            <p:nvPr/>
          </p:nvSpPr>
          <p:spPr bwMode="auto">
            <a:xfrm>
              <a:off x="5916613" y="2201069"/>
              <a:ext cx="625475" cy="582613"/>
            </a:xfrm>
            <a:custGeom>
              <a:avLst/>
              <a:gdLst>
                <a:gd name="T0" fmla="*/ 93 w 390"/>
                <a:gd name="T1" fmla="*/ 68 h 363"/>
                <a:gd name="T2" fmla="*/ 390 w 390"/>
                <a:gd name="T3" fmla="*/ 66 h 363"/>
                <a:gd name="T4" fmla="*/ 374 w 390"/>
                <a:gd name="T5" fmla="*/ 357 h 363"/>
                <a:gd name="T6" fmla="*/ 374 w 390"/>
                <a:gd name="T7" fmla="*/ 357 h 363"/>
                <a:gd name="T8" fmla="*/ 374 w 390"/>
                <a:gd name="T9" fmla="*/ 360 h 363"/>
                <a:gd name="T10" fmla="*/ 372 w 390"/>
                <a:gd name="T11" fmla="*/ 363 h 363"/>
                <a:gd name="T12" fmla="*/ 367 w 390"/>
                <a:gd name="T13" fmla="*/ 362 h 363"/>
                <a:gd name="T14" fmla="*/ 366 w 390"/>
                <a:gd name="T15" fmla="*/ 361 h 363"/>
                <a:gd name="T16" fmla="*/ 366 w 390"/>
                <a:gd name="T17" fmla="*/ 339 h 363"/>
                <a:gd name="T18" fmla="*/ 371 w 390"/>
                <a:gd name="T19" fmla="*/ 307 h 363"/>
                <a:gd name="T20" fmla="*/ 327 w 390"/>
                <a:gd name="T21" fmla="*/ 183 h 363"/>
                <a:gd name="T22" fmla="*/ 318 w 390"/>
                <a:gd name="T23" fmla="*/ 171 h 363"/>
                <a:gd name="T24" fmla="*/ 307 w 390"/>
                <a:gd name="T25" fmla="*/ 158 h 363"/>
                <a:gd name="T26" fmla="*/ 301 w 390"/>
                <a:gd name="T27" fmla="*/ 154 h 363"/>
                <a:gd name="T28" fmla="*/ 212 w 390"/>
                <a:gd name="T29" fmla="*/ 168 h 363"/>
                <a:gd name="T30" fmla="*/ 129 w 390"/>
                <a:gd name="T31" fmla="*/ 186 h 363"/>
                <a:gd name="T32" fmla="*/ 93 w 390"/>
                <a:gd name="T33" fmla="*/ 176 h 363"/>
                <a:gd name="T34" fmla="*/ 45 w 390"/>
                <a:gd name="T35" fmla="*/ 315 h 363"/>
                <a:gd name="T36" fmla="*/ 48 w 390"/>
                <a:gd name="T37" fmla="*/ 339 h 363"/>
                <a:gd name="T38" fmla="*/ 48 w 390"/>
                <a:gd name="T39" fmla="*/ 361 h 363"/>
                <a:gd name="T40" fmla="*/ 48 w 390"/>
                <a:gd name="T41" fmla="*/ 362 h 363"/>
                <a:gd name="T42" fmla="*/ 43 w 390"/>
                <a:gd name="T43" fmla="*/ 363 h 363"/>
                <a:gd name="T44" fmla="*/ 41 w 390"/>
                <a:gd name="T45" fmla="*/ 360 h 363"/>
                <a:gd name="T46" fmla="*/ 40 w 390"/>
                <a:gd name="T47" fmla="*/ 351 h 363"/>
                <a:gd name="T48" fmla="*/ 38 w 390"/>
                <a:gd name="T49" fmla="*/ 338 h 363"/>
                <a:gd name="T50" fmla="*/ 93 w 390"/>
                <a:gd name="T51" fmla="*/ 68 h 363"/>
                <a:gd name="T52" fmla="*/ 224 w 390"/>
                <a:gd name="T53" fmla="*/ 135 h 363"/>
                <a:gd name="T54" fmla="*/ 228 w 390"/>
                <a:gd name="T55" fmla="*/ 134 h 363"/>
                <a:gd name="T56" fmla="*/ 222 w 390"/>
                <a:gd name="T57" fmla="*/ 135 h 363"/>
                <a:gd name="T58" fmla="*/ 224 w 390"/>
                <a:gd name="T59" fmla="*/ 135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90" h="363">
                  <a:moveTo>
                    <a:pt x="93" y="68"/>
                  </a:moveTo>
                  <a:cubicBezTo>
                    <a:pt x="179" y="0"/>
                    <a:pt x="350" y="10"/>
                    <a:pt x="390" y="66"/>
                  </a:cubicBezTo>
                  <a:cubicBezTo>
                    <a:pt x="374" y="123"/>
                    <a:pt x="386" y="276"/>
                    <a:pt x="374" y="357"/>
                  </a:cubicBezTo>
                  <a:cubicBezTo>
                    <a:pt x="374" y="357"/>
                    <a:pt x="374" y="357"/>
                    <a:pt x="374" y="357"/>
                  </a:cubicBezTo>
                  <a:cubicBezTo>
                    <a:pt x="374" y="358"/>
                    <a:pt x="374" y="359"/>
                    <a:pt x="374" y="360"/>
                  </a:cubicBezTo>
                  <a:cubicBezTo>
                    <a:pt x="373" y="360"/>
                    <a:pt x="372" y="362"/>
                    <a:pt x="372" y="363"/>
                  </a:cubicBezTo>
                  <a:cubicBezTo>
                    <a:pt x="371" y="363"/>
                    <a:pt x="368" y="363"/>
                    <a:pt x="367" y="362"/>
                  </a:cubicBezTo>
                  <a:cubicBezTo>
                    <a:pt x="367" y="362"/>
                    <a:pt x="366" y="361"/>
                    <a:pt x="366" y="361"/>
                  </a:cubicBezTo>
                  <a:cubicBezTo>
                    <a:pt x="366" y="354"/>
                    <a:pt x="366" y="340"/>
                    <a:pt x="366" y="339"/>
                  </a:cubicBezTo>
                  <a:cubicBezTo>
                    <a:pt x="367" y="328"/>
                    <a:pt x="370" y="318"/>
                    <a:pt x="371" y="307"/>
                  </a:cubicBezTo>
                  <a:cubicBezTo>
                    <a:pt x="363" y="255"/>
                    <a:pt x="339" y="245"/>
                    <a:pt x="327" y="183"/>
                  </a:cubicBezTo>
                  <a:cubicBezTo>
                    <a:pt x="324" y="179"/>
                    <a:pt x="321" y="175"/>
                    <a:pt x="318" y="171"/>
                  </a:cubicBezTo>
                  <a:cubicBezTo>
                    <a:pt x="315" y="167"/>
                    <a:pt x="311" y="162"/>
                    <a:pt x="307" y="158"/>
                  </a:cubicBezTo>
                  <a:cubicBezTo>
                    <a:pt x="305" y="157"/>
                    <a:pt x="303" y="156"/>
                    <a:pt x="301" y="154"/>
                  </a:cubicBezTo>
                  <a:cubicBezTo>
                    <a:pt x="254" y="137"/>
                    <a:pt x="256" y="150"/>
                    <a:pt x="212" y="168"/>
                  </a:cubicBezTo>
                  <a:cubicBezTo>
                    <a:pt x="195" y="175"/>
                    <a:pt x="148" y="188"/>
                    <a:pt x="129" y="186"/>
                  </a:cubicBezTo>
                  <a:cubicBezTo>
                    <a:pt x="121" y="186"/>
                    <a:pt x="94" y="183"/>
                    <a:pt x="93" y="176"/>
                  </a:cubicBezTo>
                  <a:cubicBezTo>
                    <a:pt x="58" y="230"/>
                    <a:pt x="55" y="269"/>
                    <a:pt x="45" y="315"/>
                  </a:cubicBezTo>
                  <a:cubicBezTo>
                    <a:pt x="46" y="323"/>
                    <a:pt x="48" y="331"/>
                    <a:pt x="48" y="339"/>
                  </a:cubicBezTo>
                  <a:cubicBezTo>
                    <a:pt x="48" y="340"/>
                    <a:pt x="49" y="354"/>
                    <a:pt x="48" y="361"/>
                  </a:cubicBezTo>
                  <a:cubicBezTo>
                    <a:pt x="48" y="361"/>
                    <a:pt x="48" y="362"/>
                    <a:pt x="48" y="362"/>
                  </a:cubicBezTo>
                  <a:cubicBezTo>
                    <a:pt x="47" y="363"/>
                    <a:pt x="43" y="363"/>
                    <a:pt x="43" y="363"/>
                  </a:cubicBezTo>
                  <a:cubicBezTo>
                    <a:pt x="43" y="362"/>
                    <a:pt x="41" y="360"/>
                    <a:pt x="41" y="360"/>
                  </a:cubicBezTo>
                  <a:cubicBezTo>
                    <a:pt x="40" y="356"/>
                    <a:pt x="40" y="354"/>
                    <a:pt x="40" y="351"/>
                  </a:cubicBezTo>
                  <a:cubicBezTo>
                    <a:pt x="39" y="347"/>
                    <a:pt x="39" y="342"/>
                    <a:pt x="38" y="338"/>
                  </a:cubicBezTo>
                  <a:cubicBezTo>
                    <a:pt x="25" y="288"/>
                    <a:pt x="0" y="89"/>
                    <a:pt x="93" y="68"/>
                  </a:cubicBezTo>
                  <a:close/>
                  <a:moveTo>
                    <a:pt x="224" y="135"/>
                  </a:moveTo>
                  <a:cubicBezTo>
                    <a:pt x="225" y="135"/>
                    <a:pt x="227" y="134"/>
                    <a:pt x="228" y="134"/>
                  </a:cubicBezTo>
                  <a:cubicBezTo>
                    <a:pt x="226" y="134"/>
                    <a:pt x="224" y="135"/>
                    <a:pt x="222" y="135"/>
                  </a:cubicBezTo>
                  <a:cubicBezTo>
                    <a:pt x="222" y="135"/>
                    <a:pt x="223" y="135"/>
                    <a:pt x="224" y="135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32"/>
            <p:cNvSpPr>
              <a:spLocks/>
            </p:cNvSpPr>
            <p:nvPr/>
          </p:nvSpPr>
          <p:spPr bwMode="auto">
            <a:xfrm>
              <a:off x="6245225" y="3050382"/>
              <a:ext cx="141288" cy="284163"/>
            </a:xfrm>
            <a:custGeom>
              <a:avLst/>
              <a:gdLst>
                <a:gd name="T0" fmla="*/ 84 w 89"/>
                <a:gd name="T1" fmla="*/ 0 h 179"/>
                <a:gd name="T2" fmla="*/ 89 w 89"/>
                <a:gd name="T3" fmla="*/ 28 h 179"/>
                <a:gd name="T4" fmla="*/ 70 w 89"/>
                <a:gd name="T5" fmla="*/ 179 h 179"/>
                <a:gd name="T6" fmla="*/ 0 w 89"/>
                <a:gd name="T7" fmla="*/ 105 h 179"/>
                <a:gd name="T8" fmla="*/ 84 w 89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79">
                  <a:moveTo>
                    <a:pt x="84" y="0"/>
                  </a:moveTo>
                  <a:lnTo>
                    <a:pt x="89" y="28"/>
                  </a:lnTo>
                  <a:lnTo>
                    <a:pt x="70" y="179"/>
                  </a:lnTo>
                  <a:lnTo>
                    <a:pt x="0" y="105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33"/>
            <p:cNvSpPr>
              <a:spLocks/>
            </p:cNvSpPr>
            <p:nvPr/>
          </p:nvSpPr>
          <p:spPr bwMode="auto">
            <a:xfrm>
              <a:off x="6245225" y="3050382"/>
              <a:ext cx="141288" cy="284163"/>
            </a:xfrm>
            <a:custGeom>
              <a:avLst/>
              <a:gdLst>
                <a:gd name="T0" fmla="*/ 84 w 89"/>
                <a:gd name="T1" fmla="*/ 0 h 179"/>
                <a:gd name="T2" fmla="*/ 89 w 89"/>
                <a:gd name="T3" fmla="*/ 28 h 179"/>
                <a:gd name="T4" fmla="*/ 70 w 89"/>
                <a:gd name="T5" fmla="*/ 179 h 179"/>
                <a:gd name="T6" fmla="*/ 0 w 89"/>
                <a:gd name="T7" fmla="*/ 105 h 179"/>
                <a:gd name="T8" fmla="*/ 84 w 89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79">
                  <a:moveTo>
                    <a:pt x="84" y="0"/>
                  </a:moveTo>
                  <a:lnTo>
                    <a:pt x="89" y="28"/>
                  </a:lnTo>
                  <a:lnTo>
                    <a:pt x="70" y="179"/>
                  </a:lnTo>
                  <a:lnTo>
                    <a:pt x="0" y="105"/>
                  </a:lnTo>
                  <a:lnTo>
                    <a:pt x="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34"/>
            <p:cNvSpPr>
              <a:spLocks/>
            </p:cNvSpPr>
            <p:nvPr/>
          </p:nvSpPr>
          <p:spPr bwMode="auto">
            <a:xfrm>
              <a:off x="6110288" y="3045619"/>
              <a:ext cx="268288" cy="171450"/>
            </a:xfrm>
            <a:custGeom>
              <a:avLst/>
              <a:gdLst>
                <a:gd name="T0" fmla="*/ 169 w 169"/>
                <a:gd name="T1" fmla="*/ 0 h 108"/>
                <a:gd name="T2" fmla="*/ 85 w 169"/>
                <a:gd name="T3" fmla="*/ 105 h 108"/>
                <a:gd name="T4" fmla="*/ 0 w 169"/>
                <a:gd name="T5" fmla="*/ 0 h 108"/>
                <a:gd name="T6" fmla="*/ 0 w 169"/>
                <a:gd name="T7" fmla="*/ 3 h 108"/>
                <a:gd name="T8" fmla="*/ 85 w 169"/>
                <a:gd name="T9" fmla="*/ 108 h 108"/>
                <a:gd name="T10" fmla="*/ 85 w 169"/>
                <a:gd name="T11" fmla="*/ 108 h 108"/>
                <a:gd name="T12" fmla="*/ 169 w 169"/>
                <a:gd name="T13" fmla="*/ 3 h 108"/>
                <a:gd name="T14" fmla="*/ 169 w 169"/>
                <a:gd name="T1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9" h="108">
                  <a:moveTo>
                    <a:pt x="169" y="0"/>
                  </a:moveTo>
                  <a:lnTo>
                    <a:pt x="85" y="105"/>
                  </a:lnTo>
                  <a:lnTo>
                    <a:pt x="0" y="0"/>
                  </a:lnTo>
                  <a:lnTo>
                    <a:pt x="0" y="3"/>
                  </a:lnTo>
                  <a:lnTo>
                    <a:pt x="85" y="108"/>
                  </a:lnTo>
                  <a:lnTo>
                    <a:pt x="85" y="108"/>
                  </a:lnTo>
                  <a:lnTo>
                    <a:pt x="169" y="3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D0A8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35"/>
            <p:cNvSpPr>
              <a:spLocks/>
            </p:cNvSpPr>
            <p:nvPr/>
          </p:nvSpPr>
          <p:spPr bwMode="auto">
            <a:xfrm>
              <a:off x="6110288" y="3045619"/>
              <a:ext cx="268288" cy="171450"/>
            </a:xfrm>
            <a:custGeom>
              <a:avLst/>
              <a:gdLst>
                <a:gd name="T0" fmla="*/ 169 w 169"/>
                <a:gd name="T1" fmla="*/ 0 h 108"/>
                <a:gd name="T2" fmla="*/ 85 w 169"/>
                <a:gd name="T3" fmla="*/ 105 h 108"/>
                <a:gd name="T4" fmla="*/ 0 w 169"/>
                <a:gd name="T5" fmla="*/ 0 h 108"/>
                <a:gd name="T6" fmla="*/ 0 w 169"/>
                <a:gd name="T7" fmla="*/ 3 h 108"/>
                <a:gd name="T8" fmla="*/ 85 w 169"/>
                <a:gd name="T9" fmla="*/ 108 h 108"/>
                <a:gd name="T10" fmla="*/ 85 w 169"/>
                <a:gd name="T11" fmla="*/ 108 h 108"/>
                <a:gd name="T12" fmla="*/ 169 w 169"/>
                <a:gd name="T13" fmla="*/ 3 h 108"/>
                <a:gd name="T14" fmla="*/ 169 w 169"/>
                <a:gd name="T1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9" h="108">
                  <a:moveTo>
                    <a:pt x="169" y="0"/>
                  </a:moveTo>
                  <a:lnTo>
                    <a:pt x="85" y="105"/>
                  </a:lnTo>
                  <a:lnTo>
                    <a:pt x="0" y="0"/>
                  </a:lnTo>
                  <a:lnTo>
                    <a:pt x="0" y="3"/>
                  </a:lnTo>
                  <a:lnTo>
                    <a:pt x="85" y="108"/>
                  </a:lnTo>
                  <a:lnTo>
                    <a:pt x="85" y="108"/>
                  </a:lnTo>
                  <a:lnTo>
                    <a:pt x="169" y="3"/>
                  </a:lnTo>
                  <a:lnTo>
                    <a:pt x="16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36"/>
            <p:cNvSpPr>
              <a:spLocks noEditPoints="1"/>
            </p:cNvSpPr>
            <p:nvPr/>
          </p:nvSpPr>
          <p:spPr bwMode="auto">
            <a:xfrm>
              <a:off x="6219825" y="3329782"/>
              <a:ext cx="49213" cy="1588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1 h 1"/>
                <a:gd name="T4" fmla="*/ 0 w 31"/>
                <a:gd name="T5" fmla="*/ 1 h 1"/>
                <a:gd name="T6" fmla="*/ 0 w 31"/>
                <a:gd name="T7" fmla="*/ 0 h 1"/>
                <a:gd name="T8" fmla="*/ 31 w 31"/>
                <a:gd name="T9" fmla="*/ 0 h 1"/>
                <a:gd name="T10" fmla="*/ 31 w 31"/>
                <a:gd name="T11" fmla="*/ 0 h 1"/>
                <a:gd name="T12" fmla="*/ 31 w 31"/>
                <a:gd name="T13" fmla="*/ 1 h 1"/>
                <a:gd name="T14" fmla="*/ 31 w 31"/>
                <a:gd name="T15" fmla="*/ 1 h 1"/>
                <a:gd name="T16" fmla="*/ 31 w 31"/>
                <a:gd name="T1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close/>
                  <a:moveTo>
                    <a:pt x="31" y="0"/>
                  </a:moveTo>
                  <a:lnTo>
                    <a:pt x="31" y="0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37"/>
            <p:cNvSpPr>
              <a:spLocks noEditPoints="1"/>
            </p:cNvSpPr>
            <p:nvPr/>
          </p:nvSpPr>
          <p:spPr bwMode="auto">
            <a:xfrm>
              <a:off x="6219825" y="3329782"/>
              <a:ext cx="49213" cy="1588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1 h 1"/>
                <a:gd name="T4" fmla="*/ 0 w 31"/>
                <a:gd name="T5" fmla="*/ 1 h 1"/>
                <a:gd name="T6" fmla="*/ 0 w 31"/>
                <a:gd name="T7" fmla="*/ 0 h 1"/>
                <a:gd name="T8" fmla="*/ 31 w 31"/>
                <a:gd name="T9" fmla="*/ 0 h 1"/>
                <a:gd name="T10" fmla="*/ 31 w 31"/>
                <a:gd name="T11" fmla="*/ 0 h 1"/>
                <a:gd name="T12" fmla="*/ 31 w 31"/>
                <a:gd name="T13" fmla="*/ 1 h 1"/>
                <a:gd name="T14" fmla="*/ 31 w 31"/>
                <a:gd name="T15" fmla="*/ 1 h 1"/>
                <a:gd name="T16" fmla="*/ 31 w 31"/>
                <a:gd name="T1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moveTo>
                    <a:pt x="31" y="0"/>
                  </a:moveTo>
                  <a:lnTo>
                    <a:pt x="31" y="0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Rectangle 138"/>
            <p:cNvSpPr>
              <a:spLocks noChangeArrowheads="1"/>
            </p:cNvSpPr>
            <p:nvPr/>
          </p:nvSpPr>
          <p:spPr bwMode="auto">
            <a:xfrm>
              <a:off x="6219825" y="3329782"/>
              <a:ext cx="49213" cy="1588"/>
            </a:xfrm>
            <a:prstGeom prst="rect">
              <a:avLst/>
            </a:prstGeom>
            <a:solidFill>
              <a:srgbClr val="2F2F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Rectangle 139"/>
            <p:cNvSpPr>
              <a:spLocks noChangeArrowheads="1"/>
            </p:cNvSpPr>
            <p:nvPr/>
          </p:nvSpPr>
          <p:spPr bwMode="auto">
            <a:xfrm>
              <a:off x="6219825" y="3329782"/>
              <a:ext cx="4921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140"/>
            <p:cNvSpPr>
              <a:spLocks/>
            </p:cNvSpPr>
            <p:nvPr/>
          </p:nvSpPr>
          <p:spPr bwMode="auto">
            <a:xfrm>
              <a:off x="3990975" y="2572544"/>
              <a:ext cx="1246188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7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141"/>
            <p:cNvSpPr>
              <a:spLocks/>
            </p:cNvSpPr>
            <p:nvPr/>
          </p:nvSpPr>
          <p:spPr bwMode="auto">
            <a:xfrm>
              <a:off x="3990975" y="2572544"/>
              <a:ext cx="1246188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7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7491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142"/>
            <p:cNvSpPr>
              <a:spLocks/>
            </p:cNvSpPr>
            <p:nvPr/>
          </p:nvSpPr>
          <p:spPr bwMode="auto">
            <a:xfrm>
              <a:off x="4479925" y="2167732"/>
              <a:ext cx="268288" cy="558800"/>
            </a:xfrm>
            <a:custGeom>
              <a:avLst/>
              <a:gdLst>
                <a:gd name="T0" fmla="*/ 0 w 167"/>
                <a:gd name="T1" fmla="*/ 102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2 h 349"/>
                <a:gd name="T12" fmla="*/ 0 w 167"/>
                <a:gd name="T13" fmla="*/ 10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2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67" y="0"/>
                    <a:pt x="0" y="0"/>
                    <a:pt x="0" y="102"/>
                  </a:cubicBezTo>
                </a:path>
              </a:pathLst>
            </a:custGeom>
            <a:solidFill>
              <a:srgbClr val="F6D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143"/>
            <p:cNvSpPr>
              <a:spLocks/>
            </p:cNvSpPr>
            <p:nvPr/>
          </p:nvSpPr>
          <p:spPr bwMode="auto">
            <a:xfrm>
              <a:off x="4303713" y="2131219"/>
              <a:ext cx="112713" cy="163513"/>
            </a:xfrm>
            <a:custGeom>
              <a:avLst/>
              <a:gdLst>
                <a:gd name="T0" fmla="*/ 19 w 70"/>
                <a:gd name="T1" fmla="*/ 5 h 102"/>
                <a:gd name="T2" fmla="*/ 61 w 70"/>
                <a:gd name="T3" fmla="*/ 42 h 102"/>
                <a:gd name="T4" fmla="*/ 50 w 70"/>
                <a:gd name="T5" fmla="*/ 97 h 102"/>
                <a:gd name="T6" fmla="*/ 8 w 70"/>
                <a:gd name="T7" fmla="*/ 60 h 102"/>
                <a:gd name="T8" fmla="*/ 19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19" y="5"/>
                  </a:moveTo>
                  <a:cubicBezTo>
                    <a:pt x="34" y="0"/>
                    <a:pt x="53" y="17"/>
                    <a:pt x="61" y="42"/>
                  </a:cubicBezTo>
                  <a:cubicBezTo>
                    <a:pt x="70" y="67"/>
                    <a:pt x="64" y="92"/>
                    <a:pt x="50" y="97"/>
                  </a:cubicBezTo>
                  <a:cubicBezTo>
                    <a:pt x="35" y="102"/>
                    <a:pt x="16" y="85"/>
                    <a:pt x="8" y="60"/>
                  </a:cubicBezTo>
                  <a:cubicBezTo>
                    <a:pt x="0" y="34"/>
                    <a:pt x="5" y="10"/>
                    <a:pt x="19" y="5"/>
                  </a:cubicBezTo>
                  <a:close/>
                </a:path>
              </a:pathLst>
            </a:custGeom>
            <a:solidFill>
              <a:srgbClr val="F6D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144"/>
            <p:cNvSpPr>
              <a:spLocks/>
            </p:cNvSpPr>
            <p:nvPr/>
          </p:nvSpPr>
          <p:spPr bwMode="auto">
            <a:xfrm>
              <a:off x="4811713" y="2131219"/>
              <a:ext cx="111125" cy="163513"/>
            </a:xfrm>
            <a:custGeom>
              <a:avLst/>
              <a:gdLst>
                <a:gd name="T0" fmla="*/ 50 w 70"/>
                <a:gd name="T1" fmla="*/ 5 h 102"/>
                <a:gd name="T2" fmla="*/ 9 w 70"/>
                <a:gd name="T3" fmla="*/ 42 h 102"/>
                <a:gd name="T4" fmla="*/ 20 w 70"/>
                <a:gd name="T5" fmla="*/ 97 h 102"/>
                <a:gd name="T6" fmla="*/ 62 w 70"/>
                <a:gd name="T7" fmla="*/ 60 h 102"/>
                <a:gd name="T8" fmla="*/ 5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0" y="5"/>
                  </a:moveTo>
                  <a:cubicBezTo>
                    <a:pt x="36" y="0"/>
                    <a:pt x="17" y="17"/>
                    <a:pt x="9" y="42"/>
                  </a:cubicBezTo>
                  <a:cubicBezTo>
                    <a:pt x="0" y="67"/>
                    <a:pt x="5" y="92"/>
                    <a:pt x="20" y="97"/>
                  </a:cubicBezTo>
                  <a:cubicBezTo>
                    <a:pt x="35" y="102"/>
                    <a:pt x="54" y="85"/>
                    <a:pt x="62" y="60"/>
                  </a:cubicBezTo>
                  <a:cubicBezTo>
                    <a:pt x="70" y="34"/>
                    <a:pt x="65" y="10"/>
                    <a:pt x="50" y="5"/>
                  </a:cubicBezTo>
                  <a:close/>
                </a:path>
              </a:pathLst>
            </a:custGeom>
            <a:solidFill>
              <a:srgbClr val="F6D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145"/>
            <p:cNvSpPr>
              <a:spLocks/>
            </p:cNvSpPr>
            <p:nvPr/>
          </p:nvSpPr>
          <p:spPr bwMode="auto">
            <a:xfrm>
              <a:off x="4556125" y="2702719"/>
              <a:ext cx="115888" cy="112713"/>
            </a:xfrm>
            <a:custGeom>
              <a:avLst/>
              <a:gdLst>
                <a:gd name="T0" fmla="*/ 0 w 72"/>
                <a:gd name="T1" fmla="*/ 39 h 70"/>
                <a:gd name="T2" fmla="*/ 21 w 72"/>
                <a:gd name="T3" fmla="*/ 70 h 70"/>
                <a:gd name="T4" fmla="*/ 52 w 72"/>
                <a:gd name="T5" fmla="*/ 70 h 70"/>
                <a:gd name="T6" fmla="*/ 72 w 72"/>
                <a:gd name="T7" fmla="*/ 39 h 70"/>
                <a:gd name="T8" fmla="*/ 37 w 72"/>
                <a:gd name="T9" fmla="*/ 0 h 70"/>
                <a:gd name="T10" fmla="*/ 0 w 72"/>
                <a:gd name="T11" fmla="*/ 3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70">
                  <a:moveTo>
                    <a:pt x="0" y="39"/>
                  </a:moveTo>
                  <a:cubicBezTo>
                    <a:pt x="21" y="70"/>
                    <a:pt x="21" y="70"/>
                    <a:pt x="21" y="70"/>
                  </a:cubicBezTo>
                  <a:cubicBezTo>
                    <a:pt x="31" y="70"/>
                    <a:pt x="42" y="70"/>
                    <a:pt x="52" y="70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39"/>
                    <a:pt x="0" y="39"/>
                    <a:pt x="0" y="39"/>
                  </a:cubicBezTo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146"/>
            <p:cNvSpPr>
              <a:spLocks/>
            </p:cNvSpPr>
            <p:nvPr/>
          </p:nvSpPr>
          <p:spPr bwMode="auto">
            <a:xfrm>
              <a:off x="4543425" y="2815432"/>
              <a:ext cx="142875" cy="322263"/>
            </a:xfrm>
            <a:custGeom>
              <a:avLst/>
              <a:gdLst>
                <a:gd name="T0" fmla="*/ 29 w 90"/>
                <a:gd name="T1" fmla="*/ 0 h 203"/>
                <a:gd name="T2" fmla="*/ 0 w 90"/>
                <a:gd name="T3" fmla="*/ 203 h 203"/>
                <a:gd name="T4" fmla="*/ 90 w 90"/>
                <a:gd name="T5" fmla="*/ 203 h 203"/>
                <a:gd name="T6" fmla="*/ 60 w 90"/>
                <a:gd name="T7" fmla="*/ 0 h 203"/>
                <a:gd name="T8" fmla="*/ 29 w 90"/>
                <a:gd name="T9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03">
                  <a:moveTo>
                    <a:pt x="29" y="0"/>
                  </a:moveTo>
                  <a:lnTo>
                    <a:pt x="0" y="203"/>
                  </a:lnTo>
                  <a:lnTo>
                    <a:pt x="90" y="203"/>
                  </a:lnTo>
                  <a:lnTo>
                    <a:pt x="60" y="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147"/>
            <p:cNvSpPr>
              <a:spLocks/>
            </p:cNvSpPr>
            <p:nvPr/>
          </p:nvSpPr>
          <p:spPr bwMode="auto">
            <a:xfrm>
              <a:off x="4543425" y="2815432"/>
              <a:ext cx="142875" cy="322263"/>
            </a:xfrm>
            <a:custGeom>
              <a:avLst/>
              <a:gdLst>
                <a:gd name="T0" fmla="*/ 29 w 90"/>
                <a:gd name="T1" fmla="*/ 0 h 203"/>
                <a:gd name="T2" fmla="*/ 0 w 90"/>
                <a:gd name="T3" fmla="*/ 203 h 203"/>
                <a:gd name="T4" fmla="*/ 90 w 90"/>
                <a:gd name="T5" fmla="*/ 203 h 203"/>
                <a:gd name="T6" fmla="*/ 60 w 90"/>
                <a:gd name="T7" fmla="*/ 0 h 203"/>
                <a:gd name="T8" fmla="*/ 29 w 90"/>
                <a:gd name="T9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03">
                  <a:moveTo>
                    <a:pt x="29" y="0"/>
                  </a:moveTo>
                  <a:lnTo>
                    <a:pt x="0" y="203"/>
                  </a:lnTo>
                  <a:lnTo>
                    <a:pt x="90" y="203"/>
                  </a:lnTo>
                  <a:lnTo>
                    <a:pt x="60" y="0"/>
                  </a:lnTo>
                  <a:lnTo>
                    <a:pt x="2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148"/>
            <p:cNvSpPr>
              <a:spLocks/>
            </p:cNvSpPr>
            <p:nvPr/>
          </p:nvSpPr>
          <p:spPr bwMode="auto">
            <a:xfrm>
              <a:off x="4468813" y="2536032"/>
              <a:ext cx="146050" cy="282575"/>
            </a:xfrm>
            <a:custGeom>
              <a:avLst/>
              <a:gdLst>
                <a:gd name="T0" fmla="*/ 7 w 92"/>
                <a:gd name="T1" fmla="*/ 0 h 178"/>
                <a:gd name="T2" fmla="*/ 0 w 92"/>
                <a:gd name="T3" fmla="*/ 28 h 178"/>
                <a:gd name="T4" fmla="*/ 20 w 92"/>
                <a:gd name="T5" fmla="*/ 178 h 178"/>
                <a:gd name="T6" fmla="*/ 92 w 92"/>
                <a:gd name="T7" fmla="*/ 105 h 178"/>
                <a:gd name="T8" fmla="*/ 7 w 92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78">
                  <a:moveTo>
                    <a:pt x="7" y="0"/>
                  </a:moveTo>
                  <a:lnTo>
                    <a:pt x="0" y="28"/>
                  </a:lnTo>
                  <a:lnTo>
                    <a:pt x="20" y="178"/>
                  </a:lnTo>
                  <a:lnTo>
                    <a:pt x="92" y="105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149"/>
            <p:cNvSpPr>
              <a:spLocks/>
            </p:cNvSpPr>
            <p:nvPr/>
          </p:nvSpPr>
          <p:spPr bwMode="auto">
            <a:xfrm>
              <a:off x="4468813" y="2536032"/>
              <a:ext cx="146050" cy="282575"/>
            </a:xfrm>
            <a:custGeom>
              <a:avLst/>
              <a:gdLst>
                <a:gd name="T0" fmla="*/ 7 w 92"/>
                <a:gd name="T1" fmla="*/ 0 h 178"/>
                <a:gd name="T2" fmla="*/ 0 w 92"/>
                <a:gd name="T3" fmla="*/ 28 h 178"/>
                <a:gd name="T4" fmla="*/ 20 w 92"/>
                <a:gd name="T5" fmla="*/ 178 h 178"/>
                <a:gd name="T6" fmla="*/ 92 w 92"/>
                <a:gd name="T7" fmla="*/ 105 h 178"/>
                <a:gd name="T8" fmla="*/ 7 w 92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78">
                  <a:moveTo>
                    <a:pt x="7" y="0"/>
                  </a:moveTo>
                  <a:lnTo>
                    <a:pt x="0" y="28"/>
                  </a:lnTo>
                  <a:lnTo>
                    <a:pt x="20" y="178"/>
                  </a:lnTo>
                  <a:lnTo>
                    <a:pt x="92" y="105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150"/>
            <p:cNvSpPr>
              <a:spLocks/>
            </p:cNvSpPr>
            <p:nvPr/>
          </p:nvSpPr>
          <p:spPr bwMode="auto">
            <a:xfrm>
              <a:off x="4479925" y="2480469"/>
              <a:ext cx="268288" cy="92075"/>
            </a:xfrm>
            <a:custGeom>
              <a:avLst/>
              <a:gdLst>
                <a:gd name="T0" fmla="*/ 0 w 167"/>
                <a:gd name="T1" fmla="*/ 0 h 58"/>
                <a:gd name="T2" fmla="*/ 0 w 167"/>
                <a:gd name="T3" fmla="*/ 6 h 58"/>
                <a:gd name="T4" fmla="*/ 83 w 167"/>
                <a:gd name="T5" fmla="*/ 58 h 58"/>
                <a:gd name="T6" fmla="*/ 85 w 167"/>
                <a:gd name="T7" fmla="*/ 58 h 58"/>
                <a:gd name="T8" fmla="*/ 167 w 167"/>
                <a:gd name="T9" fmla="*/ 9 h 58"/>
                <a:gd name="T10" fmla="*/ 167 w 167"/>
                <a:gd name="T11" fmla="*/ 0 h 58"/>
                <a:gd name="T12" fmla="*/ 0 w 167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8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43" y="56"/>
                    <a:pt x="83" y="58"/>
                  </a:cubicBezTo>
                  <a:cubicBezTo>
                    <a:pt x="84" y="58"/>
                    <a:pt x="85" y="58"/>
                    <a:pt x="85" y="58"/>
                  </a:cubicBezTo>
                  <a:cubicBezTo>
                    <a:pt x="125" y="58"/>
                    <a:pt x="167" y="9"/>
                    <a:pt x="167" y="9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5AE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151"/>
            <p:cNvSpPr>
              <a:spLocks/>
            </p:cNvSpPr>
            <p:nvPr/>
          </p:nvSpPr>
          <p:spPr bwMode="auto">
            <a:xfrm>
              <a:off x="4202113" y="1783557"/>
              <a:ext cx="823913" cy="758825"/>
            </a:xfrm>
            <a:custGeom>
              <a:avLst/>
              <a:gdLst>
                <a:gd name="T0" fmla="*/ 256 w 513"/>
                <a:gd name="T1" fmla="*/ 0 h 473"/>
                <a:gd name="T2" fmla="*/ 115 w 513"/>
                <a:gd name="T3" fmla="*/ 378 h 473"/>
                <a:gd name="T4" fmla="*/ 256 w 513"/>
                <a:gd name="T5" fmla="*/ 473 h 473"/>
                <a:gd name="T6" fmla="*/ 398 w 513"/>
                <a:gd name="T7" fmla="*/ 378 h 473"/>
                <a:gd name="T8" fmla="*/ 256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6" y="0"/>
                  </a:moveTo>
                  <a:cubicBezTo>
                    <a:pt x="0" y="0"/>
                    <a:pt x="98" y="351"/>
                    <a:pt x="115" y="378"/>
                  </a:cubicBezTo>
                  <a:cubicBezTo>
                    <a:pt x="134" y="408"/>
                    <a:pt x="215" y="473"/>
                    <a:pt x="256" y="473"/>
                  </a:cubicBezTo>
                  <a:cubicBezTo>
                    <a:pt x="298" y="473"/>
                    <a:pt x="379" y="408"/>
                    <a:pt x="398" y="378"/>
                  </a:cubicBezTo>
                  <a:cubicBezTo>
                    <a:pt x="415" y="351"/>
                    <a:pt x="513" y="0"/>
                    <a:pt x="256" y="0"/>
                  </a:cubicBezTo>
                  <a:close/>
                </a:path>
              </a:pathLst>
            </a:custGeom>
            <a:solidFill>
              <a:srgbClr val="F6D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152"/>
            <p:cNvSpPr>
              <a:spLocks noEditPoints="1"/>
            </p:cNvSpPr>
            <p:nvPr/>
          </p:nvSpPr>
          <p:spPr bwMode="auto">
            <a:xfrm>
              <a:off x="4319588" y="1670844"/>
              <a:ext cx="633413" cy="598488"/>
            </a:xfrm>
            <a:custGeom>
              <a:avLst/>
              <a:gdLst>
                <a:gd name="T0" fmla="*/ 302 w 394"/>
                <a:gd name="T1" fmla="*/ 78 h 373"/>
                <a:gd name="T2" fmla="*/ 0 w 394"/>
                <a:gd name="T3" fmla="*/ 156 h 373"/>
                <a:gd name="T4" fmla="*/ 20 w 394"/>
                <a:gd name="T5" fmla="*/ 367 h 373"/>
                <a:gd name="T6" fmla="*/ 20 w 394"/>
                <a:gd name="T7" fmla="*/ 367 h 373"/>
                <a:gd name="T8" fmla="*/ 21 w 394"/>
                <a:gd name="T9" fmla="*/ 370 h 373"/>
                <a:gd name="T10" fmla="*/ 23 w 394"/>
                <a:gd name="T11" fmla="*/ 373 h 373"/>
                <a:gd name="T12" fmla="*/ 27 w 394"/>
                <a:gd name="T13" fmla="*/ 372 h 373"/>
                <a:gd name="T14" fmla="*/ 28 w 394"/>
                <a:gd name="T15" fmla="*/ 371 h 373"/>
                <a:gd name="T16" fmla="*/ 28 w 394"/>
                <a:gd name="T17" fmla="*/ 349 h 373"/>
                <a:gd name="T18" fmla="*/ 27 w 394"/>
                <a:gd name="T19" fmla="*/ 316 h 373"/>
                <a:gd name="T20" fmla="*/ 56 w 394"/>
                <a:gd name="T21" fmla="*/ 212 h 373"/>
                <a:gd name="T22" fmla="*/ 76 w 394"/>
                <a:gd name="T23" fmla="*/ 188 h 373"/>
                <a:gd name="T24" fmla="*/ 183 w 394"/>
                <a:gd name="T25" fmla="*/ 218 h 373"/>
                <a:gd name="T26" fmla="*/ 243 w 394"/>
                <a:gd name="T27" fmla="*/ 225 h 373"/>
                <a:gd name="T28" fmla="*/ 301 w 394"/>
                <a:gd name="T29" fmla="*/ 186 h 373"/>
                <a:gd name="T30" fmla="*/ 350 w 394"/>
                <a:gd name="T31" fmla="*/ 325 h 373"/>
                <a:gd name="T32" fmla="*/ 346 w 394"/>
                <a:gd name="T33" fmla="*/ 349 h 373"/>
                <a:gd name="T34" fmla="*/ 346 w 394"/>
                <a:gd name="T35" fmla="*/ 371 h 373"/>
                <a:gd name="T36" fmla="*/ 347 w 394"/>
                <a:gd name="T37" fmla="*/ 372 h 373"/>
                <a:gd name="T38" fmla="*/ 351 w 394"/>
                <a:gd name="T39" fmla="*/ 373 h 373"/>
                <a:gd name="T40" fmla="*/ 353 w 394"/>
                <a:gd name="T41" fmla="*/ 370 h 373"/>
                <a:gd name="T42" fmla="*/ 354 w 394"/>
                <a:gd name="T43" fmla="*/ 361 h 373"/>
                <a:gd name="T44" fmla="*/ 356 w 394"/>
                <a:gd name="T45" fmla="*/ 348 h 373"/>
                <a:gd name="T46" fmla="*/ 302 w 394"/>
                <a:gd name="T47" fmla="*/ 78 h 373"/>
                <a:gd name="T48" fmla="*/ 170 w 394"/>
                <a:gd name="T49" fmla="*/ 145 h 373"/>
                <a:gd name="T50" fmla="*/ 166 w 394"/>
                <a:gd name="T51" fmla="*/ 144 h 373"/>
                <a:gd name="T52" fmla="*/ 173 w 394"/>
                <a:gd name="T53" fmla="*/ 145 h 373"/>
                <a:gd name="T54" fmla="*/ 170 w 394"/>
                <a:gd name="T55" fmla="*/ 145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94" h="373">
                  <a:moveTo>
                    <a:pt x="302" y="78"/>
                  </a:moveTo>
                  <a:cubicBezTo>
                    <a:pt x="213" y="0"/>
                    <a:pt x="40" y="100"/>
                    <a:pt x="0" y="156"/>
                  </a:cubicBezTo>
                  <a:cubicBezTo>
                    <a:pt x="16" y="213"/>
                    <a:pt x="8" y="286"/>
                    <a:pt x="20" y="367"/>
                  </a:cubicBezTo>
                  <a:cubicBezTo>
                    <a:pt x="20" y="367"/>
                    <a:pt x="20" y="367"/>
                    <a:pt x="20" y="367"/>
                  </a:cubicBezTo>
                  <a:cubicBezTo>
                    <a:pt x="20" y="368"/>
                    <a:pt x="21" y="369"/>
                    <a:pt x="21" y="370"/>
                  </a:cubicBezTo>
                  <a:cubicBezTo>
                    <a:pt x="21" y="370"/>
                    <a:pt x="22" y="372"/>
                    <a:pt x="23" y="373"/>
                  </a:cubicBezTo>
                  <a:cubicBezTo>
                    <a:pt x="23" y="373"/>
                    <a:pt x="26" y="373"/>
                    <a:pt x="27" y="372"/>
                  </a:cubicBezTo>
                  <a:cubicBezTo>
                    <a:pt x="28" y="372"/>
                    <a:pt x="28" y="371"/>
                    <a:pt x="28" y="371"/>
                  </a:cubicBezTo>
                  <a:cubicBezTo>
                    <a:pt x="28" y="364"/>
                    <a:pt x="28" y="350"/>
                    <a:pt x="28" y="349"/>
                  </a:cubicBezTo>
                  <a:cubicBezTo>
                    <a:pt x="27" y="338"/>
                    <a:pt x="29" y="327"/>
                    <a:pt x="27" y="316"/>
                  </a:cubicBezTo>
                  <a:cubicBezTo>
                    <a:pt x="35" y="265"/>
                    <a:pt x="28" y="263"/>
                    <a:pt x="56" y="212"/>
                  </a:cubicBezTo>
                  <a:cubicBezTo>
                    <a:pt x="59" y="207"/>
                    <a:pt x="74" y="190"/>
                    <a:pt x="76" y="188"/>
                  </a:cubicBezTo>
                  <a:cubicBezTo>
                    <a:pt x="122" y="171"/>
                    <a:pt x="139" y="200"/>
                    <a:pt x="183" y="218"/>
                  </a:cubicBezTo>
                  <a:cubicBezTo>
                    <a:pt x="199" y="225"/>
                    <a:pt x="225" y="225"/>
                    <a:pt x="243" y="225"/>
                  </a:cubicBezTo>
                  <a:cubicBezTo>
                    <a:pt x="272" y="225"/>
                    <a:pt x="300" y="193"/>
                    <a:pt x="301" y="186"/>
                  </a:cubicBezTo>
                  <a:cubicBezTo>
                    <a:pt x="336" y="240"/>
                    <a:pt x="340" y="279"/>
                    <a:pt x="350" y="325"/>
                  </a:cubicBezTo>
                  <a:cubicBezTo>
                    <a:pt x="348" y="333"/>
                    <a:pt x="347" y="341"/>
                    <a:pt x="346" y="349"/>
                  </a:cubicBezTo>
                  <a:cubicBezTo>
                    <a:pt x="346" y="350"/>
                    <a:pt x="346" y="364"/>
                    <a:pt x="346" y="371"/>
                  </a:cubicBezTo>
                  <a:cubicBezTo>
                    <a:pt x="346" y="371"/>
                    <a:pt x="346" y="372"/>
                    <a:pt x="347" y="372"/>
                  </a:cubicBezTo>
                  <a:cubicBezTo>
                    <a:pt x="348" y="373"/>
                    <a:pt x="351" y="373"/>
                    <a:pt x="351" y="373"/>
                  </a:cubicBezTo>
                  <a:cubicBezTo>
                    <a:pt x="352" y="372"/>
                    <a:pt x="353" y="370"/>
                    <a:pt x="353" y="370"/>
                  </a:cubicBezTo>
                  <a:cubicBezTo>
                    <a:pt x="354" y="366"/>
                    <a:pt x="354" y="364"/>
                    <a:pt x="354" y="361"/>
                  </a:cubicBezTo>
                  <a:cubicBezTo>
                    <a:pt x="355" y="357"/>
                    <a:pt x="356" y="352"/>
                    <a:pt x="356" y="348"/>
                  </a:cubicBezTo>
                  <a:cubicBezTo>
                    <a:pt x="369" y="298"/>
                    <a:pt x="394" y="99"/>
                    <a:pt x="302" y="78"/>
                  </a:cubicBezTo>
                  <a:close/>
                  <a:moveTo>
                    <a:pt x="170" y="145"/>
                  </a:moveTo>
                  <a:cubicBezTo>
                    <a:pt x="169" y="145"/>
                    <a:pt x="168" y="144"/>
                    <a:pt x="166" y="144"/>
                  </a:cubicBezTo>
                  <a:cubicBezTo>
                    <a:pt x="168" y="144"/>
                    <a:pt x="170" y="145"/>
                    <a:pt x="173" y="145"/>
                  </a:cubicBezTo>
                  <a:cubicBezTo>
                    <a:pt x="172" y="145"/>
                    <a:pt x="171" y="145"/>
                    <a:pt x="170" y="145"/>
                  </a:cubicBezTo>
                  <a:close/>
                </a:path>
              </a:pathLst>
            </a:custGeom>
            <a:solidFill>
              <a:srgbClr val="BF97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53"/>
            <p:cNvSpPr>
              <a:spLocks noEditPoints="1"/>
            </p:cNvSpPr>
            <p:nvPr/>
          </p:nvSpPr>
          <p:spPr bwMode="auto">
            <a:xfrm>
              <a:off x="3124200" y="1610519"/>
              <a:ext cx="647700" cy="598488"/>
            </a:xfrm>
            <a:custGeom>
              <a:avLst/>
              <a:gdLst>
                <a:gd name="T0" fmla="*/ 95 w 404"/>
                <a:gd name="T1" fmla="*/ 78 h 373"/>
                <a:gd name="T2" fmla="*/ 404 w 404"/>
                <a:gd name="T3" fmla="*/ 156 h 373"/>
                <a:gd name="T4" fmla="*/ 383 w 404"/>
                <a:gd name="T5" fmla="*/ 367 h 373"/>
                <a:gd name="T6" fmla="*/ 383 w 404"/>
                <a:gd name="T7" fmla="*/ 367 h 373"/>
                <a:gd name="T8" fmla="*/ 382 w 404"/>
                <a:gd name="T9" fmla="*/ 369 h 373"/>
                <a:gd name="T10" fmla="*/ 380 w 404"/>
                <a:gd name="T11" fmla="*/ 372 h 373"/>
                <a:gd name="T12" fmla="*/ 376 w 404"/>
                <a:gd name="T13" fmla="*/ 372 h 373"/>
                <a:gd name="T14" fmla="*/ 375 w 404"/>
                <a:gd name="T15" fmla="*/ 371 h 373"/>
                <a:gd name="T16" fmla="*/ 375 w 404"/>
                <a:gd name="T17" fmla="*/ 349 h 373"/>
                <a:gd name="T18" fmla="*/ 376 w 404"/>
                <a:gd name="T19" fmla="*/ 316 h 373"/>
                <a:gd name="T20" fmla="*/ 346 w 404"/>
                <a:gd name="T21" fmla="*/ 211 h 373"/>
                <a:gd name="T22" fmla="*/ 326 w 404"/>
                <a:gd name="T23" fmla="*/ 188 h 373"/>
                <a:gd name="T24" fmla="*/ 217 w 404"/>
                <a:gd name="T25" fmla="*/ 217 h 373"/>
                <a:gd name="T26" fmla="*/ 154 w 404"/>
                <a:gd name="T27" fmla="*/ 225 h 373"/>
                <a:gd name="T28" fmla="*/ 95 w 404"/>
                <a:gd name="T29" fmla="*/ 186 h 373"/>
                <a:gd name="T30" fmla="*/ 45 w 404"/>
                <a:gd name="T31" fmla="*/ 325 h 373"/>
                <a:gd name="T32" fmla="*/ 49 w 404"/>
                <a:gd name="T33" fmla="*/ 349 h 373"/>
                <a:gd name="T34" fmla="*/ 49 w 404"/>
                <a:gd name="T35" fmla="*/ 371 h 373"/>
                <a:gd name="T36" fmla="*/ 48 w 404"/>
                <a:gd name="T37" fmla="*/ 372 h 373"/>
                <a:gd name="T38" fmla="*/ 44 w 404"/>
                <a:gd name="T39" fmla="*/ 372 h 373"/>
                <a:gd name="T40" fmla="*/ 42 w 404"/>
                <a:gd name="T41" fmla="*/ 369 h 373"/>
                <a:gd name="T42" fmla="*/ 41 w 404"/>
                <a:gd name="T43" fmla="*/ 361 h 373"/>
                <a:gd name="T44" fmla="*/ 39 w 404"/>
                <a:gd name="T45" fmla="*/ 348 h 373"/>
                <a:gd name="T46" fmla="*/ 95 w 404"/>
                <a:gd name="T47" fmla="*/ 78 h 373"/>
                <a:gd name="T48" fmla="*/ 229 w 404"/>
                <a:gd name="T49" fmla="*/ 145 h 373"/>
                <a:gd name="T50" fmla="*/ 233 w 404"/>
                <a:gd name="T51" fmla="*/ 143 h 373"/>
                <a:gd name="T52" fmla="*/ 227 w 404"/>
                <a:gd name="T53" fmla="*/ 145 h 373"/>
                <a:gd name="T54" fmla="*/ 229 w 404"/>
                <a:gd name="T55" fmla="*/ 145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04" h="373">
                  <a:moveTo>
                    <a:pt x="95" y="78"/>
                  </a:moveTo>
                  <a:cubicBezTo>
                    <a:pt x="185" y="0"/>
                    <a:pt x="362" y="99"/>
                    <a:pt x="404" y="156"/>
                  </a:cubicBezTo>
                  <a:cubicBezTo>
                    <a:pt x="387" y="213"/>
                    <a:pt x="395" y="286"/>
                    <a:pt x="383" y="367"/>
                  </a:cubicBezTo>
                  <a:cubicBezTo>
                    <a:pt x="383" y="367"/>
                    <a:pt x="383" y="367"/>
                    <a:pt x="383" y="367"/>
                  </a:cubicBezTo>
                  <a:cubicBezTo>
                    <a:pt x="383" y="368"/>
                    <a:pt x="383" y="368"/>
                    <a:pt x="382" y="369"/>
                  </a:cubicBezTo>
                  <a:cubicBezTo>
                    <a:pt x="382" y="370"/>
                    <a:pt x="381" y="372"/>
                    <a:pt x="380" y="372"/>
                  </a:cubicBezTo>
                  <a:cubicBezTo>
                    <a:pt x="380" y="373"/>
                    <a:pt x="377" y="372"/>
                    <a:pt x="376" y="372"/>
                  </a:cubicBezTo>
                  <a:cubicBezTo>
                    <a:pt x="375" y="372"/>
                    <a:pt x="375" y="371"/>
                    <a:pt x="375" y="371"/>
                  </a:cubicBezTo>
                  <a:cubicBezTo>
                    <a:pt x="375" y="364"/>
                    <a:pt x="375" y="349"/>
                    <a:pt x="375" y="349"/>
                  </a:cubicBezTo>
                  <a:cubicBezTo>
                    <a:pt x="376" y="338"/>
                    <a:pt x="374" y="327"/>
                    <a:pt x="376" y="316"/>
                  </a:cubicBezTo>
                  <a:cubicBezTo>
                    <a:pt x="368" y="265"/>
                    <a:pt x="375" y="263"/>
                    <a:pt x="346" y="211"/>
                  </a:cubicBezTo>
                  <a:cubicBezTo>
                    <a:pt x="343" y="207"/>
                    <a:pt x="328" y="190"/>
                    <a:pt x="326" y="188"/>
                  </a:cubicBezTo>
                  <a:cubicBezTo>
                    <a:pt x="278" y="171"/>
                    <a:pt x="262" y="200"/>
                    <a:pt x="217" y="217"/>
                  </a:cubicBezTo>
                  <a:cubicBezTo>
                    <a:pt x="199" y="224"/>
                    <a:pt x="173" y="225"/>
                    <a:pt x="154" y="225"/>
                  </a:cubicBezTo>
                  <a:cubicBezTo>
                    <a:pt x="125" y="225"/>
                    <a:pt x="96" y="193"/>
                    <a:pt x="95" y="186"/>
                  </a:cubicBezTo>
                  <a:cubicBezTo>
                    <a:pt x="59" y="240"/>
                    <a:pt x="56" y="279"/>
                    <a:pt x="45" y="325"/>
                  </a:cubicBezTo>
                  <a:cubicBezTo>
                    <a:pt x="47" y="333"/>
                    <a:pt x="48" y="341"/>
                    <a:pt x="49" y="349"/>
                  </a:cubicBezTo>
                  <a:cubicBezTo>
                    <a:pt x="49" y="349"/>
                    <a:pt x="50" y="364"/>
                    <a:pt x="49" y="371"/>
                  </a:cubicBezTo>
                  <a:cubicBezTo>
                    <a:pt x="49" y="371"/>
                    <a:pt x="49" y="372"/>
                    <a:pt x="48" y="372"/>
                  </a:cubicBezTo>
                  <a:cubicBezTo>
                    <a:pt x="47" y="372"/>
                    <a:pt x="44" y="373"/>
                    <a:pt x="44" y="372"/>
                  </a:cubicBezTo>
                  <a:cubicBezTo>
                    <a:pt x="43" y="372"/>
                    <a:pt x="42" y="370"/>
                    <a:pt x="42" y="369"/>
                  </a:cubicBezTo>
                  <a:cubicBezTo>
                    <a:pt x="41" y="366"/>
                    <a:pt x="41" y="364"/>
                    <a:pt x="41" y="361"/>
                  </a:cubicBezTo>
                  <a:cubicBezTo>
                    <a:pt x="40" y="356"/>
                    <a:pt x="39" y="352"/>
                    <a:pt x="39" y="348"/>
                  </a:cubicBezTo>
                  <a:cubicBezTo>
                    <a:pt x="25" y="298"/>
                    <a:pt x="0" y="99"/>
                    <a:pt x="95" y="78"/>
                  </a:cubicBezTo>
                  <a:close/>
                  <a:moveTo>
                    <a:pt x="229" y="145"/>
                  </a:moveTo>
                  <a:cubicBezTo>
                    <a:pt x="230" y="144"/>
                    <a:pt x="232" y="144"/>
                    <a:pt x="233" y="143"/>
                  </a:cubicBezTo>
                  <a:cubicBezTo>
                    <a:pt x="231" y="144"/>
                    <a:pt x="229" y="145"/>
                    <a:pt x="227" y="145"/>
                  </a:cubicBezTo>
                  <a:cubicBezTo>
                    <a:pt x="228" y="145"/>
                    <a:pt x="228" y="145"/>
                    <a:pt x="229" y="145"/>
                  </a:cubicBezTo>
                  <a:close/>
                </a:path>
              </a:pathLst>
            </a:custGeom>
            <a:solidFill>
              <a:srgbClr val="605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54"/>
            <p:cNvSpPr>
              <a:spLocks/>
            </p:cNvSpPr>
            <p:nvPr/>
          </p:nvSpPr>
          <p:spPr bwMode="auto">
            <a:xfrm>
              <a:off x="4614863" y="2536032"/>
              <a:ext cx="141288" cy="284163"/>
            </a:xfrm>
            <a:custGeom>
              <a:avLst/>
              <a:gdLst>
                <a:gd name="T0" fmla="*/ 84 w 89"/>
                <a:gd name="T1" fmla="*/ 0 h 179"/>
                <a:gd name="T2" fmla="*/ 89 w 89"/>
                <a:gd name="T3" fmla="*/ 28 h 179"/>
                <a:gd name="T4" fmla="*/ 70 w 89"/>
                <a:gd name="T5" fmla="*/ 179 h 179"/>
                <a:gd name="T6" fmla="*/ 0 w 89"/>
                <a:gd name="T7" fmla="*/ 105 h 179"/>
                <a:gd name="T8" fmla="*/ 84 w 89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79">
                  <a:moveTo>
                    <a:pt x="84" y="0"/>
                  </a:moveTo>
                  <a:lnTo>
                    <a:pt x="89" y="28"/>
                  </a:lnTo>
                  <a:lnTo>
                    <a:pt x="70" y="179"/>
                  </a:lnTo>
                  <a:lnTo>
                    <a:pt x="0" y="105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155"/>
            <p:cNvSpPr>
              <a:spLocks/>
            </p:cNvSpPr>
            <p:nvPr/>
          </p:nvSpPr>
          <p:spPr bwMode="auto">
            <a:xfrm>
              <a:off x="4614863" y="2536032"/>
              <a:ext cx="141288" cy="284163"/>
            </a:xfrm>
            <a:custGeom>
              <a:avLst/>
              <a:gdLst>
                <a:gd name="T0" fmla="*/ 84 w 89"/>
                <a:gd name="T1" fmla="*/ 0 h 179"/>
                <a:gd name="T2" fmla="*/ 89 w 89"/>
                <a:gd name="T3" fmla="*/ 28 h 179"/>
                <a:gd name="T4" fmla="*/ 70 w 89"/>
                <a:gd name="T5" fmla="*/ 179 h 179"/>
                <a:gd name="T6" fmla="*/ 0 w 89"/>
                <a:gd name="T7" fmla="*/ 105 h 179"/>
                <a:gd name="T8" fmla="*/ 84 w 89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79">
                  <a:moveTo>
                    <a:pt x="84" y="0"/>
                  </a:moveTo>
                  <a:lnTo>
                    <a:pt x="89" y="28"/>
                  </a:lnTo>
                  <a:lnTo>
                    <a:pt x="70" y="179"/>
                  </a:lnTo>
                  <a:lnTo>
                    <a:pt x="0" y="105"/>
                  </a:lnTo>
                  <a:lnTo>
                    <a:pt x="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156"/>
            <p:cNvSpPr>
              <a:spLocks/>
            </p:cNvSpPr>
            <p:nvPr/>
          </p:nvSpPr>
          <p:spPr bwMode="auto">
            <a:xfrm>
              <a:off x="4479925" y="2531269"/>
              <a:ext cx="268288" cy="171450"/>
            </a:xfrm>
            <a:custGeom>
              <a:avLst/>
              <a:gdLst>
                <a:gd name="T0" fmla="*/ 169 w 169"/>
                <a:gd name="T1" fmla="*/ 0 h 108"/>
                <a:gd name="T2" fmla="*/ 85 w 169"/>
                <a:gd name="T3" fmla="*/ 105 h 108"/>
                <a:gd name="T4" fmla="*/ 0 w 169"/>
                <a:gd name="T5" fmla="*/ 0 h 108"/>
                <a:gd name="T6" fmla="*/ 0 w 169"/>
                <a:gd name="T7" fmla="*/ 3 h 108"/>
                <a:gd name="T8" fmla="*/ 85 w 169"/>
                <a:gd name="T9" fmla="*/ 108 h 108"/>
                <a:gd name="T10" fmla="*/ 169 w 169"/>
                <a:gd name="T11" fmla="*/ 3 h 108"/>
                <a:gd name="T12" fmla="*/ 169 w 16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108">
                  <a:moveTo>
                    <a:pt x="169" y="0"/>
                  </a:moveTo>
                  <a:lnTo>
                    <a:pt x="85" y="105"/>
                  </a:lnTo>
                  <a:lnTo>
                    <a:pt x="0" y="0"/>
                  </a:lnTo>
                  <a:lnTo>
                    <a:pt x="0" y="3"/>
                  </a:lnTo>
                  <a:lnTo>
                    <a:pt x="85" y="108"/>
                  </a:lnTo>
                  <a:lnTo>
                    <a:pt x="169" y="3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9CE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57"/>
            <p:cNvSpPr>
              <a:spLocks/>
            </p:cNvSpPr>
            <p:nvPr/>
          </p:nvSpPr>
          <p:spPr bwMode="auto">
            <a:xfrm>
              <a:off x="4479925" y="2531269"/>
              <a:ext cx="268288" cy="171450"/>
            </a:xfrm>
            <a:custGeom>
              <a:avLst/>
              <a:gdLst>
                <a:gd name="T0" fmla="*/ 169 w 169"/>
                <a:gd name="T1" fmla="*/ 0 h 108"/>
                <a:gd name="T2" fmla="*/ 85 w 169"/>
                <a:gd name="T3" fmla="*/ 105 h 108"/>
                <a:gd name="T4" fmla="*/ 0 w 169"/>
                <a:gd name="T5" fmla="*/ 0 h 108"/>
                <a:gd name="T6" fmla="*/ 0 w 169"/>
                <a:gd name="T7" fmla="*/ 3 h 108"/>
                <a:gd name="T8" fmla="*/ 85 w 169"/>
                <a:gd name="T9" fmla="*/ 108 h 108"/>
                <a:gd name="T10" fmla="*/ 169 w 169"/>
                <a:gd name="T11" fmla="*/ 3 h 108"/>
                <a:gd name="T12" fmla="*/ 169 w 16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108">
                  <a:moveTo>
                    <a:pt x="169" y="0"/>
                  </a:moveTo>
                  <a:lnTo>
                    <a:pt x="85" y="105"/>
                  </a:lnTo>
                  <a:lnTo>
                    <a:pt x="0" y="0"/>
                  </a:lnTo>
                  <a:lnTo>
                    <a:pt x="0" y="3"/>
                  </a:lnTo>
                  <a:lnTo>
                    <a:pt x="85" y="108"/>
                  </a:lnTo>
                  <a:lnTo>
                    <a:pt x="169" y="3"/>
                  </a:lnTo>
                  <a:lnTo>
                    <a:pt x="16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58"/>
            <p:cNvSpPr>
              <a:spLocks noEditPoints="1"/>
            </p:cNvSpPr>
            <p:nvPr/>
          </p:nvSpPr>
          <p:spPr bwMode="auto">
            <a:xfrm>
              <a:off x="4589463" y="2815432"/>
              <a:ext cx="49213" cy="1588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1 h 1"/>
                <a:gd name="T4" fmla="*/ 0 w 31"/>
                <a:gd name="T5" fmla="*/ 1 h 1"/>
                <a:gd name="T6" fmla="*/ 0 w 31"/>
                <a:gd name="T7" fmla="*/ 0 h 1"/>
                <a:gd name="T8" fmla="*/ 31 w 31"/>
                <a:gd name="T9" fmla="*/ 0 h 1"/>
                <a:gd name="T10" fmla="*/ 31 w 31"/>
                <a:gd name="T11" fmla="*/ 0 h 1"/>
                <a:gd name="T12" fmla="*/ 31 w 31"/>
                <a:gd name="T13" fmla="*/ 1 h 1"/>
                <a:gd name="T14" fmla="*/ 31 w 31"/>
                <a:gd name="T15" fmla="*/ 1 h 1"/>
                <a:gd name="T16" fmla="*/ 31 w 31"/>
                <a:gd name="T1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close/>
                  <a:moveTo>
                    <a:pt x="31" y="0"/>
                  </a:moveTo>
                  <a:lnTo>
                    <a:pt x="31" y="0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6882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159"/>
            <p:cNvSpPr>
              <a:spLocks noEditPoints="1"/>
            </p:cNvSpPr>
            <p:nvPr/>
          </p:nvSpPr>
          <p:spPr bwMode="auto">
            <a:xfrm>
              <a:off x="4589463" y="2815432"/>
              <a:ext cx="49213" cy="1588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1 h 1"/>
                <a:gd name="T4" fmla="*/ 0 w 31"/>
                <a:gd name="T5" fmla="*/ 1 h 1"/>
                <a:gd name="T6" fmla="*/ 0 w 31"/>
                <a:gd name="T7" fmla="*/ 0 h 1"/>
                <a:gd name="T8" fmla="*/ 31 w 31"/>
                <a:gd name="T9" fmla="*/ 0 h 1"/>
                <a:gd name="T10" fmla="*/ 31 w 31"/>
                <a:gd name="T11" fmla="*/ 0 h 1"/>
                <a:gd name="T12" fmla="*/ 31 w 31"/>
                <a:gd name="T13" fmla="*/ 1 h 1"/>
                <a:gd name="T14" fmla="*/ 31 w 31"/>
                <a:gd name="T15" fmla="*/ 1 h 1"/>
                <a:gd name="T16" fmla="*/ 31 w 31"/>
                <a:gd name="T1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moveTo>
                    <a:pt x="31" y="0"/>
                  </a:moveTo>
                  <a:lnTo>
                    <a:pt x="31" y="0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Rectangle 160"/>
            <p:cNvSpPr>
              <a:spLocks noChangeArrowheads="1"/>
            </p:cNvSpPr>
            <p:nvPr/>
          </p:nvSpPr>
          <p:spPr bwMode="auto">
            <a:xfrm>
              <a:off x="4589463" y="2815432"/>
              <a:ext cx="49213" cy="1588"/>
            </a:xfrm>
            <a:prstGeom prst="rect">
              <a:avLst/>
            </a:prstGeom>
            <a:solidFill>
              <a:srgbClr val="2F2F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Rectangle 161"/>
            <p:cNvSpPr>
              <a:spLocks noChangeArrowheads="1"/>
            </p:cNvSpPr>
            <p:nvPr/>
          </p:nvSpPr>
          <p:spPr bwMode="auto">
            <a:xfrm>
              <a:off x="4589463" y="2815432"/>
              <a:ext cx="4921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62"/>
            <p:cNvSpPr>
              <a:spLocks/>
            </p:cNvSpPr>
            <p:nvPr/>
          </p:nvSpPr>
          <p:spPr bwMode="auto">
            <a:xfrm>
              <a:off x="5054600" y="2539207"/>
              <a:ext cx="796925" cy="1042988"/>
            </a:xfrm>
            <a:custGeom>
              <a:avLst/>
              <a:gdLst>
                <a:gd name="T0" fmla="*/ 179 w 496"/>
                <a:gd name="T1" fmla="*/ 59 h 650"/>
                <a:gd name="T2" fmla="*/ 401 w 496"/>
                <a:gd name="T3" fmla="*/ 112 h 650"/>
                <a:gd name="T4" fmla="*/ 463 w 496"/>
                <a:gd name="T5" fmla="*/ 303 h 650"/>
                <a:gd name="T6" fmla="*/ 442 w 496"/>
                <a:gd name="T7" fmla="*/ 442 h 650"/>
                <a:gd name="T8" fmla="*/ 440 w 496"/>
                <a:gd name="T9" fmla="*/ 495 h 650"/>
                <a:gd name="T10" fmla="*/ 237 w 496"/>
                <a:gd name="T11" fmla="*/ 649 h 650"/>
                <a:gd name="T12" fmla="*/ 54 w 496"/>
                <a:gd name="T13" fmla="*/ 499 h 650"/>
                <a:gd name="T14" fmla="*/ 58 w 496"/>
                <a:gd name="T15" fmla="*/ 446 h 650"/>
                <a:gd name="T16" fmla="*/ 38 w 496"/>
                <a:gd name="T17" fmla="*/ 295 h 650"/>
                <a:gd name="T18" fmla="*/ 179 w 496"/>
                <a:gd name="T19" fmla="*/ 5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6" h="650">
                  <a:moveTo>
                    <a:pt x="179" y="59"/>
                  </a:moveTo>
                  <a:cubicBezTo>
                    <a:pt x="197" y="27"/>
                    <a:pt x="342" y="0"/>
                    <a:pt x="401" y="112"/>
                  </a:cubicBezTo>
                  <a:cubicBezTo>
                    <a:pt x="460" y="224"/>
                    <a:pt x="430" y="263"/>
                    <a:pt x="463" y="303"/>
                  </a:cubicBezTo>
                  <a:cubicBezTo>
                    <a:pt x="496" y="343"/>
                    <a:pt x="465" y="434"/>
                    <a:pt x="442" y="442"/>
                  </a:cubicBezTo>
                  <a:cubicBezTo>
                    <a:pt x="420" y="450"/>
                    <a:pt x="429" y="481"/>
                    <a:pt x="440" y="495"/>
                  </a:cubicBezTo>
                  <a:cubicBezTo>
                    <a:pt x="487" y="552"/>
                    <a:pt x="419" y="650"/>
                    <a:pt x="237" y="649"/>
                  </a:cubicBezTo>
                  <a:cubicBezTo>
                    <a:pt x="42" y="647"/>
                    <a:pt x="4" y="534"/>
                    <a:pt x="54" y="499"/>
                  </a:cubicBezTo>
                  <a:cubicBezTo>
                    <a:pt x="70" y="488"/>
                    <a:pt x="76" y="466"/>
                    <a:pt x="58" y="446"/>
                  </a:cubicBezTo>
                  <a:cubicBezTo>
                    <a:pt x="41" y="427"/>
                    <a:pt x="0" y="354"/>
                    <a:pt x="38" y="295"/>
                  </a:cubicBezTo>
                  <a:cubicBezTo>
                    <a:pt x="77" y="235"/>
                    <a:pt x="43" y="59"/>
                    <a:pt x="179" y="59"/>
                  </a:cubicBezTo>
                </a:path>
              </a:pathLst>
            </a:custGeom>
            <a:solidFill>
              <a:srgbClr val="8060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63"/>
            <p:cNvSpPr>
              <a:spLocks/>
            </p:cNvSpPr>
            <p:nvPr/>
          </p:nvSpPr>
          <p:spPr bwMode="auto">
            <a:xfrm>
              <a:off x="4859338" y="3375819"/>
              <a:ext cx="1182688" cy="468313"/>
            </a:xfrm>
            <a:custGeom>
              <a:avLst/>
              <a:gdLst>
                <a:gd name="T0" fmla="*/ 438 w 737"/>
                <a:gd name="T1" fmla="*/ 0 h 292"/>
                <a:gd name="T2" fmla="*/ 295 w 737"/>
                <a:gd name="T3" fmla="*/ 7 h 292"/>
                <a:gd name="T4" fmla="*/ 79 w 737"/>
                <a:gd name="T5" fmla="*/ 115 h 292"/>
                <a:gd name="T6" fmla="*/ 0 w 737"/>
                <a:gd name="T7" fmla="*/ 292 h 292"/>
                <a:gd name="T8" fmla="*/ 737 w 737"/>
                <a:gd name="T9" fmla="*/ 292 h 292"/>
                <a:gd name="T10" fmla="*/ 658 w 737"/>
                <a:gd name="T11" fmla="*/ 115 h 292"/>
                <a:gd name="T12" fmla="*/ 438 w 737"/>
                <a:gd name="T13" fmla="*/ 0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7" h="292">
                  <a:moveTo>
                    <a:pt x="438" y="0"/>
                  </a:moveTo>
                  <a:cubicBezTo>
                    <a:pt x="437" y="3"/>
                    <a:pt x="296" y="5"/>
                    <a:pt x="295" y="7"/>
                  </a:cubicBezTo>
                  <a:cubicBezTo>
                    <a:pt x="250" y="70"/>
                    <a:pt x="155" y="98"/>
                    <a:pt x="79" y="115"/>
                  </a:cubicBezTo>
                  <a:cubicBezTo>
                    <a:pt x="3" y="132"/>
                    <a:pt x="0" y="228"/>
                    <a:pt x="0" y="292"/>
                  </a:cubicBezTo>
                  <a:cubicBezTo>
                    <a:pt x="737" y="292"/>
                    <a:pt x="737" y="292"/>
                    <a:pt x="737" y="292"/>
                  </a:cubicBezTo>
                  <a:cubicBezTo>
                    <a:pt x="737" y="228"/>
                    <a:pt x="736" y="132"/>
                    <a:pt x="658" y="115"/>
                  </a:cubicBezTo>
                  <a:cubicBezTo>
                    <a:pt x="581" y="97"/>
                    <a:pt x="480" y="66"/>
                    <a:pt x="438" y="0"/>
                  </a:cubicBezTo>
                </a:path>
              </a:pathLst>
            </a:custGeom>
            <a:solidFill>
              <a:srgbClr val="268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64"/>
            <p:cNvSpPr>
              <a:spLocks/>
            </p:cNvSpPr>
            <p:nvPr/>
          </p:nvSpPr>
          <p:spPr bwMode="auto">
            <a:xfrm>
              <a:off x="5332413" y="3002757"/>
              <a:ext cx="236538" cy="571500"/>
            </a:xfrm>
            <a:custGeom>
              <a:avLst/>
              <a:gdLst>
                <a:gd name="T0" fmla="*/ 0 w 147"/>
                <a:gd name="T1" fmla="*/ 98 h 356"/>
                <a:gd name="T2" fmla="*/ 0 w 147"/>
                <a:gd name="T3" fmla="*/ 219 h 356"/>
                <a:gd name="T4" fmla="*/ 0 w 147"/>
                <a:gd name="T5" fmla="*/ 278 h 356"/>
                <a:gd name="T6" fmla="*/ 147 w 147"/>
                <a:gd name="T7" fmla="*/ 278 h 356"/>
                <a:gd name="T8" fmla="*/ 147 w 147"/>
                <a:gd name="T9" fmla="*/ 219 h 356"/>
                <a:gd name="T10" fmla="*/ 147 w 147"/>
                <a:gd name="T11" fmla="*/ 98 h 356"/>
                <a:gd name="T12" fmla="*/ 0 w 147"/>
                <a:gd name="T13" fmla="*/ 9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7" h="356">
                  <a:moveTo>
                    <a:pt x="0" y="98"/>
                  </a:moveTo>
                  <a:cubicBezTo>
                    <a:pt x="0" y="219"/>
                    <a:pt x="0" y="219"/>
                    <a:pt x="0" y="219"/>
                  </a:cubicBezTo>
                  <a:cubicBezTo>
                    <a:pt x="0" y="278"/>
                    <a:pt x="0" y="278"/>
                    <a:pt x="0" y="278"/>
                  </a:cubicBezTo>
                  <a:cubicBezTo>
                    <a:pt x="37" y="354"/>
                    <a:pt x="103" y="356"/>
                    <a:pt x="147" y="278"/>
                  </a:cubicBezTo>
                  <a:cubicBezTo>
                    <a:pt x="147" y="219"/>
                    <a:pt x="147" y="219"/>
                    <a:pt x="147" y="219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7" y="0"/>
                    <a:pt x="0" y="0"/>
                    <a:pt x="0" y="98"/>
                  </a:cubicBezTo>
                </a:path>
              </a:pathLst>
            </a:custGeom>
            <a:solidFill>
              <a:srgbClr val="F5D5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65"/>
            <p:cNvSpPr>
              <a:spLocks/>
            </p:cNvSpPr>
            <p:nvPr/>
          </p:nvSpPr>
          <p:spPr bwMode="auto">
            <a:xfrm>
              <a:off x="5670550" y="3012282"/>
              <a:ext cx="120650" cy="179388"/>
            </a:xfrm>
            <a:custGeom>
              <a:avLst/>
              <a:gdLst>
                <a:gd name="T0" fmla="*/ 57 w 75"/>
                <a:gd name="T1" fmla="*/ 7 h 111"/>
                <a:gd name="T2" fmla="*/ 11 w 75"/>
                <a:gd name="T3" fmla="*/ 43 h 111"/>
                <a:gd name="T4" fmla="*/ 18 w 75"/>
                <a:gd name="T5" fmla="*/ 104 h 111"/>
                <a:gd name="T6" fmla="*/ 64 w 75"/>
                <a:gd name="T7" fmla="*/ 68 h 111"/>
                <a:gd name="T8" fmla="*/ 57 w 75"/>
                <a:gd name="T9" fmla="*/ 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111">
                  <a:moveTo>
                    <a:pt x="57" y="7"/>
                  </a:moveTo>
                  <a:cubicBezTo>
                    <a:pt x="43" y="0"/>
                    <a:pt x="22" y="17"/>
                    <a:pt x="11" y="43"/>
                  </a:cubicBezTo>
                  <a:cubicBezTo>
                    <a:pt x="0" y="70"/>
                    <a:pt x="3" y="97"/>
                    <a:pt x="18" y="104"/>
                  </a:cubicBezTo>
                  <a:cubicBezTo>
                    <a:pt x="33" y="111"/>
                    <a:pt x="53" y="94"/>
                    <a:pt x="64" y="68"/>
                  </a:cubicBezTo>
                  <a:cubicBezTo>
                    <a:pt x="75" y="41"/>
                    <a:pt x="72" y="14"/>
                    <a:pt x="57" y="7"/>
                  </a:cubicBezTo>
                  <a:close/>
                </a:path>
              </a:pathLst>
            </a:custGeom>
            <a:solidFill>
              <a:srgbClr val="F5D5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66"/>
            <p:cNvSpPr>
              <a:spLocks/>
            </p:cNvSpPr>
            <p:nvPr/>
          </p:nvSpPr>
          <p:spPr bwMode="auto">
            <a:xfrm>
              <a:off x="5110163" y="3012282"/>
              <a:ext cx="120650" cy="179388"/>
            </a:xfrm>
            <a:custGeom>
              <a:avLst/>
              <a:gdLst>
                <a:gd name="T0" fmla="*/ 18 w 76"/>
                <a:gd name="T1" fmla="*/ 7 h 111"/>
                <a:gd name="T2" fmla="*/ 65 w 76"/>
                <a:gd name="T3" fmla="*/ 43 h 111"/>
                <a:gd name="T4" fmla="*/ 58 w 76"/>
                <a:gd name="T5" fmla="*/ 104 h 111"/>
                <a:gd name="T6" fmla="*/ 11 w 76"/>
                <a:gd name="T7" fmla="*/ 68 h 111"/>
                <a:gd name="T8" fmla="*/ 18 w 76"/>
                <a:gd name="T9" fmla="*/ 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111">
                  <a:moveTo>
                    <a:pt x="18" y="7"/>
                  </a:moveTo>
                  <a:cubicBezTo>
                    <a:pt x="33" y="0"/>
                    <a:pt x="54" y="17"/>
                    <a:pt x="65" y="43"/>
                  </a:cubicBezTo>
                  <a:cubicBezTo>
                    <a:pt x="76" y="70"/>
                    <a:pt x="72" y="97"/>
                    <a:pt x="58" y="104"/>
                  </a:cubicBezTo>
                  <a:cubicBezTo>
                    <a:pt x="43" y="111"/>
                    <a:pt x="22" y="94"/>
                    <a:pt x="11" y="68"/>
                  </a:cubicBezTo>
                  <a:cubicBezTo>
                    <a:pt x="0" y="41"/>
                    <a:pt x="3" y="14"/>
                    <a:pt x="18" y="7"/>
                  </a:cubicBezTo>
                  <a:close/>
                </a:path>
              </a:pathLst>
            </a:custGeom>
            <a:solidFill>
              <a:srgbClr val="F5D5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67"/>
            <p:cNvSpPr>
              <a:spLocks/>
            </p:cNvSpPr>
            <p:nvPr/>
          </p:nvSpPr>
          <p:spPr bwMode="auto">
            <a:xfrm>
              <a:off x="5332413" y="3304382"/>
              <a:ext cx="236538" cy="82550"/>
            </a:xfrm>
            <a:custGeom>
              <a:avLst/>
              <a:gdLst>
                <a:gd name="T0" fmla="*/ 147 w 147"/>
                <a:gd name="T1" fmla="*/ 0 h 51"/>
                <a:gd name="T2" fmla="*/ 0 w 147"/>
                <a:gd name="T3" fmla="*/ 0 h 51"/>
                <a:gd name="T4" fmla="*/ 0 w 147"/>
                <a:gd name="T5" fmla="*/ 5 h 51"/>
                <a:gd name="T6" fmla="*/ 73 w 147"/>
                <a:gd name="T7" fmla="*/ 51 h 51"/>
                <a:gd name="T8" fmla="*/ 147 w 147"/>
                <a:gd name="T9" fmla="*/ 4 h 51"/>
                <a:gd name="T10" fmla="*/ 147 w 147"/>
                <a:gd name="T11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7" h="51">
                  <a:moveTo>
                    <a:pt x="14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46" y="51"/>
                    <a:pt x="73" y="51"/>
                  </a:cubicBezTo>
                  <a:cubicBezTo>
                    <a:pt x="100" y="51"/>
                    <a:pt x="147" y="4"/>
                    <a:pt x="147" y="4"/>
                  </a:cubicBezTo>
                  <a:cubicBezTo>
                    <a:pt x="147" y="0"/>
                    <a:pt x="147" y="0"/>
                    <a:pt x="147" y="0"/>
                  </a:cubicBezTo>
                </a:path>
              </a:pathLst>
            </a:custGeom>
            <a:solidFill>
              <a:srgbClr val="C4AA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168"/>
            <p:cNvSpPr>
              <a:spLocks/>
            </p:cNvSpPr>
            <p:nvPr/>
          </p:nvSpPr>
          <p:spPr bwMode="auto">
            <a:xfrm>
              <a:off x="5126038" y="2639219"/>
              <a:ext cx="650875" cy="722313"/>
            </a:xfrm>
            <a:custGeom>
              <a:avLst/>
              <a:gdLst>
                <a:gd name="T0" fmla="*/ 203 w 406"/>
                <a:gd name="T1" fmla="*/ 450 h 450"/>
                <a:gd name="T2" fmla="*/ 30 w 406"/>
                <a:gd name="T3" fmla="*/ 266 h 450"/>
                <a:gd name="T4" fmla="*/ 203 w 406"/>
                <a:gd name="T5" fmla="*/ 0 h 450"/>
                <a:gd name="T6" fmla="*/ 375 w 406"/>
                <a:gd name="T7" fmla="*/ 266 h 450"/>
                <a:gd name="T8" fmla="*/ 203 w 406"/>
                <a:gd name="T9" fmla="*/ 450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6" h="450">
                  <a:moveTo>
                    <a:pt x="203" y="450"/>
                  </a:moveTo>
                  <a:cubicBezTo>
                    <a:pt x="157" y="450"/>
                    <a:pt x="60" y="374"/>
                    <a:pt x="30" y="266"/>
                  </a:cubicBezTo>
                  <a:cubicBezTo>
                    <a:pt x="0" y="157"/>
                    <a:pt x="57" y="0"/>
                    <a:pt x="203" y="0"/>
                  </a:cubicBezTo>
                  <a:cubicBezTo>
                    <a:pt x="349" y="0"/>
                    <a:pt x="406" y="157"/>
                    <a:pt x="375" y="266"/>
                  </a:cubicBezTo>
                  <a:cubicBezTo>
                    <a:pt x="346" y="374"/>
                    <a:pt x="249" y="450"/>
                    <a:pt x="203" y="450"/>
                  </a:cubicBezTo>
                  <a:close/>
                </a:path>
              </a:pathLst>
            </a:custGeom>
            <a:solidFill>
              <a:srgbClr val="F5D5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69"/>
            <p:cNvSpPr>
              <a:spLocks/>
            </p:cNvSpPr>
            <p:nvPr/>
          </p:nvSpPr>
          <p:spPr bwMode="auto">
            <a:xfrm>
              <a:off x="5122863" y="2618582"/>
              <a:ext cx="688975" cy="496888"/>
            </a:xfrm>
            <a:custGeom>
              <a:avLst/>
              <a:gdLst>
                <a:gd name="T0" fmla="*/ 170 w 430"/>
                <a:gd name="T1" fmla="*/ 148 h 310"/>
                <a:gd name="T2" fmla="*/ 73 w 430"/>
                <a:gd name="T3" fmla="*/ 226 h 310"/>
                <a:gd name="T4" fmla="*/ 43 w 430"/>
                <a:gd name="T5" fmla="*/ 301 h 310"/>
                <a:gd name="T6" fmla="*/ 18 w 430"/>
                <a:gd name="T7" fmla="*/ 145 h 310"/>
                <a:gd name="T8" fmla="*/ 173 w 430"/>
                <a:gd name="T9" fmla="*/ 4 h 310"/>
                <a:gd name="T10" fmla="*/ 326 w 430"/>
                <a:gd name="T11" fmla="*/ 47 h 310"/>
                <a:gd name="T12" fmla="*/ 367 w 430"/>
                <a:gd name="T13" fmla="*/ 310 h 310"/>
                <a:gd name="T14" fmla="*/ 282 w 430"/>
                <a:gd name="T15" fmla="*/ 105 h 310"/>
                <a:gd name="T16" fmla="*/ 170 w 430"/>
                <a:gd name="T17" fmla="*/ 148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0" h="310">
                  <a:moveTo>
                    <a:pt x="170" y="148"/>
                  </a:moveTo>
                  <a:cubicBezTo>
                    <a:pt x="135" y="223"/>
                    <a:pt x="120" y="246"/>
                    <a:pt x="73" y="226"/>
                  </a:cubicBezTo>
                  <a:cubicBezTo>
                    <a:pt x="25" y="206"/>
                    <a:pt x="34" y="262"/>
                    <a:pt x="43" y="301"/>
                  </a:cubicBezTo>
                  <a:cubicBezTo>
                    <a:pt x="0" y="248"/>
                    <a:pt x="5" y="197"/>
                    <a:pt x="18" y="145"/>
                  </a:cubicBezTo>
                  <a:cubicBezTo>
                    <a:pt x="33" y="88"/>
                    <a:pt x="105" y="2"/>
                    <a:pt x="173" y="4"/>
                  </a:cubicBezTo>
                  <a:cubicBezTo>
                    <a:pt x="210" y="0"/>
                    <a:pt x="266" y="5"/>
                    <a:pt x="326" y="47"/>
                  </a:cubicBezTo>
                  <a:cubicBezTo>
                    <a:pt x="430" y="122"/>
                    <a:pt x="395" y="290"/>
                    <a:pt x="367" y="310"/>
                  </a:cubicBezTo>
                  <a:cubicBezTo>
                    <a:pt x="394" y="155"/>
                    <a:pt x="328" y="186"/>
                    <a:pt x="282" y="105"/>
                  </a:cubicBezTo>
                  <a:cubicBezTo>
                    <a:pt x="267" y="69"/>
                    <a:pt x="209" y="67"/>
                    <a:pt x="170" y="148"/>
                  </a:cubicBezTo>
                  <a:close/>
                </a:path>
              </a:pathLst>
            </a:custGeom>
            <a:solidFill>
              <a:srgbClr val="8060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Rectangle 170"/>
            <p:cNvSpPr>
              <a:spLocks noChangeArrowheads="1"/>
            </p:cNvSpPr>
            <p:nvPr/>
          </p:nvSpPr>
          <p:spPr bwMode="auto">
            <a:xfrm>
              <a:off x="5435600" y="3544094"/>
              <a:ext cx="23813" cy="3000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71"/>
            <p:cNvSpPr>
              <a:spLocks/>
            </p:cNvSpPr>
            <p:nvPr/>
          </p:nvSpPr>
          <p:spPr bwMode="auto">
            <a:xfrm>
              <a:off x="5248275" y="3386932"/>
              <a:ext cx="200025" cy="244475"/>
            </a:xfrm>
            <a:custGeom>
              <a:avLst/>
              <a:gdLst>
                <a:gd name="T0" fmla="*/ 53 w 126"/>
                <a:gd name="T1" fmla="*/ 0 h 154"/>
                <a:gd name="T2" fmla="*/ 0 w 126"/>
                <a:gd name="T3" fmla="*/ 49 h 154"/>
                <a:gd name="T4" fmla="*/ 67 w 126"/>
                <a:gd name="T5" fmla="*/ 154 h 154"/>
                <a:gd name="T6" fmla="*/ 126 w 126"/>
                <a:gd name="T7" fmla="*/ 98 h 154"/>
                <a:gd name="T8" fmla="*/ 53 w 126"/>
                <a:gd name="T9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54">
                  <a:moveTo>
                    <a:pt x="53" y="0"/>
                  </a:moveTo>
                  <a:lnTo>
                    <a:pt x="0" y="49"/>
                  </a:lnTo>
                  <a:lnTo>
                    <a:pt x="67" y="154"/>
                  </a:lnTo>
                  <a:lnTo>
                    <a:pt x="126" y="98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172"/>
            <p:cNvSpPr>
              <a:spLocks/>
            </p:cNvSpPr>
            <p:nvPr/>
          </p:nvSpPr>
          <p:spPr bwMode="auto">
            <a:xfrm>
              <a:off x="5248275" y="3386932"/>
              <a:ext cx="200025" cy="244475"/>
            </a:xfrm>
            <a:custGeom>
              <a:avLst/>
              <a:gdLst>
                <a:gd name="T0" fmla="*/ 53 w 126"/>
                <a:gd name="T1" fmla="*/ 0 h 154"/>
                <a:gd name="T2" fmla="*/ 0 w 126"/>
                <a:gd name="T3" fmla="*/ 49 h 154"/>
                <a:gd name="T4" fmla="*/ 67 w 126"/>
                <a:gd name="T5" fmla="*/ 154 h 154"/>
                <a:gd name="T6" fmla="*/ 126 w 126"/>
                <a:gd name="T7" fmla="*/ 98 h 154"/>
                <a:gd name="T8" fmla="*/ 53 w 126"/>
                <a:gd name="T9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54">
                  <a:moveTo>
                    <a:pt x="53" y="0"/>
                  </a:moveTo>
                  <a:lnTo>
                    <a:pt x="0" y="49"/>
                  </a:lnTo>
                  <a:lnTo>
                    <a:pt x="67" y="154"/>
                  </a:lnTo>
                  <a:lnTo>
                    <a:pt x="126" y="98"/>
                  </a:lnTo>
                  <a:lnTo>
                    <a:pt x="5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73"/>
            <p:cNvSpPr>
              <a:spLocks/>
            </p:cNvSpPr>
            <p:nvPr/>
          </p:nvSpPr>
          <p:spPr bwMode="auto">
            <a:xfrm>
              <a:off x="5448300" y="3385344"/>
              <a:ext cx="204788" cy="246063"/>
            </a:xfrm>
            <a:custGeom>
              <a:avLst/>
              <a:gdLst>
                <a:gd name="T0" fmla="*/ 76 w 129"/>
                <a:gd name="T1" fmla="*/ 0 h 155"/>
                <a:gd name="T2" fmla="*/ 129 w 129"/>
                <a:gd name="T3" fmla="*/ 52 h 155"/>
                <a:gd name="T4" fmla="*/ 59 w 129"/>
                <a:gd name="T5" fmla="*/ 155 h 155"/>
                <a:gd name="T6" fmla="*/ 0 w 129"/>
                <a:gd name="T7" fmla="*/ 99 h 155"/>
                <a:gd name="T8" fmla="*/ 76 w 129"/>
                <a:gd name="T9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155">
                  <a:moveTo>
                    <a:pt x="76" y="0"/>
                  </a:moveTo>
                  <a:lnTo>
                    <a:pt x="129" y="52"/>
                  </a:lnTo>
                  <a:lnTo>
                    <a:pt x="59" y="155"/>
                  </a:lnTo>
                  <a:lnTo>
                    <a:pt x="0" y="99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174"/>
            <p:cNvSpPr>
              <a:spLocks/>
            </p:cNvSpPr>
            <p:nvPr/>
          </p:nvSpPr>
          <p:spPr bwMode="auto">
            <a:xfrm>
              <a:off x="5448300" y="3385344"/>
              <a:ext cx="204788" cy="246063"/>
            </a:xfrm>
            <a:custGeom>
              <a:avLst/>
              <a:gdLst>
                <a:gd name="T0" fmla="*/ 76 w 129"/>
                <a:gd name="T1" fmla="*/ 0 h 155"/>
                <a:gd name="T2" fmla="*/ 129 w 129"/>
                <a:gd name="T3" fmla="*/ 52 h 155"/>
                <a:gd name="T4" fmla="*/ 59 w 129"/>
                <a:gd name="T5" fmla="*/ 155 h 155"/>
                <a:gd name="T6" fmla="*/ 0 w 129"/>
                <a:gd name="T7" fmla="*/ 99 h 155"/>
                <a:gd name="T8" fmla="*/ 76 w 129"/>
                <a:gd name="T9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155">
                  <a:moveTo>
                    <a:pt x="76" y="0"/>
                  </a:moveTo>
                  <a:lnTo>
                    <a:pt x="129" y="52"/>
                  </a:lnTo>
                  <a:lnTo>
                    <a:pt x="59" y="155"/>
                  </a:lnTo>
                  <a:lnTo>
                    <a:pt x="0" y="99"/>
                  </a:lnTo>
                  <a:lnTo>
                    <a:pt x="7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175"/>
            <p:cNvSpPr>
              <a:spLocks noEditPoints="1"/>
            </p:cNvSpPr>
            <p:nvPr/>
          </p:nvSpPr>
          <p:spPr bwMode="auto">
            <a:xfrm>
              <a:off x="5200650" y="2972594"/>
              <a:ext cx="508000" cy="184150"/>
            </a:xfrm>
            <a:custGeom>
              <a:avLst/>
              <a:gdLst>
                <a:gd name="T0" fmla="*/ 236 w 316"/>
                <a:gd name="T1" fmla="*/ 114 h 115"/>
                <a:gd name="T2" fmla="*/ 240 w 316"/>
                <a:gd name="T3" fmla="*/ 114 h 115"/>
                <a:gd name="T4" fmla="*/ 297 w 316"/>
                <a:gd name="T5" fmla="*/ 68 h 115"/>
                <a:gd name="T6" fmla="*/ 310 w 316"/>
                <a:gd name="T7" fmla="*/ 30 h 115"/>
                <a:gd name="T8" fmla="*/ 316 w 316"/>
                <a:gd name="T9" fmla="*/ 16 h 115"/>
                <a:gd name="T10" fmla="*/ 307 w 316"/>
                <a:gd name="T11" fmla="*/ 5 h 115"/>
                <a:gd name="T12" fmla="*/ 238 w 316"/>
                <a:gd name="T13" fmla="*/ 2 h 115"/>
                <a:gd name="T14" fmla="*/ 238 w 316"/>
                <a:gd name="T15" fmla="*/ 9 h 115"/>
                <a:gd name="T16" fmla="*/ 285 w 316"/>
                <a:gd name="T17" fmla="*/ 14 h 115"/>
                <a:gd name="T18" fmla="*/ 283 w 316"/>
                <a:gd name="T19" fmla="*/ 86 h 115"/>
                <a:gd name="T20" fmla="*/ 236 w 316"/>
                <a:gd name="T21" fmla="*/ 108 h 115"/>
                <a:gd name="T22" fmla="*/ 236 w 316"/>
                <a:gd name="T23" fmla="*/ 114 h 115"/>
                <a:gd name="T24" fmla="*/ 158 w 316"/>
                <a:gd name="T25" fmla="*/ 15 h 115"/>
                <a:gd name="T26" fmla="*/ 84 w 316"/>
                <a:gd name="T27" fmla="*/ 2 h 115"/>
                <a:gd name="T28" fmla="*/ 78 w 316"/>
                <a:gd name="T29" fmla="*/ 2 h 115"/>
                <a:gd name="T30" fmla="*/ 78 w 316"/>
                <a:gd name="T31" fmla="*/ 9 h 115"/>
                <a:gd name="T32" fmla="*/ 130 w 316"/>
                <a:gd name="T33" fmla="*/ 27 h 115"/>
                <a:gd name="T34" fmla="*/ 99 w 316"/>
                <a:gd name="T35" fmla="*/ 103 h 115"/>
                <a:gd name="T36" fmla="*/ 76 w 316"/>
                <a:gd name="T37" fmla="*/ 108 h 115"/>
                <a:gd name="T38" fmla="*/ 76 w 316"/>
                <a:gd name="T39" fmla="*/ 115 h 115"/>
                <a:gd name="T40" fmla="*/ 130 w 316"/>
                <a:gd name="T41" fmla="*/ 80 h 115"/>
                <a:gd name="T42" fmla="*/ 157 w 316"/>
                <a:gd name="T43" fmla="*/ 41 h 115"/>
                <a:gd name="T44" fmla="*/ 183 w 316"/>
                <a:gd name="T45" fmla="*/ 79 h 115"/>
                <a:gd name="T46" fmla="*/ 236 w 316"/>
                <a:gd name="T47" fmla="*/ 114 h 115"/>
                <a:gd name="T48" fmla="*/ 236 w 316"/>
                <a:gd name="T49" fmla="*/ 108 h 115"/>
                <a:gd name="T50" fmla="*/ 211 w 316"/>
                <a:gd name="T51" fmla="*/ 103 h 115"/>
                <a:gd name="T52" fmla="*/ 185 w 316"/>
                <a:gd name="T53" fmla="*/ 27 h 115"/>
                <a:gd name="T54" fmla="*/ 238 w 316"/>
                <a:gd name="T55" fmla="*/ 9 h 115"/>
                <a:gd name="T56" fmla="*/ 238 w 316"/>
                <a:gd name="T57" fmla="*/ 2 h 115"/>
                <a:gd name="T58" fmla="*/ 233 w 316"/>
                <a:gd name="T59" fmla="*/ 2 h 115"/>
                <a:gd name="T60" fmla="*/ 158 w 316"/>
                <a:gd name="T61" fmla="*/ 15 h 115"/>
                <a:gd name="T62" fmla="*/ 78 w 316"/>
                <a:gd name="T63" fmla="*/ 2 h 115"/>
                <a:gd name="T64" fmla="*/ 9 w 316"/>
                <a:gd name="T65" fmla="*/ 6 h 115"/>
                <a:gd name="T66" fmla="*/ 0 w 316"/>
                <a:gd name="T67" fmla="*/ 17 h 115"/>
                <a:gd name="T68" fmla="*/ 5 w 316"/>
                <a:gd name="T69" fmla="*/ 31 h 115"/>
                <a:gd name="T70" fmla="*/ 15 w 316"/>
                <a:gd name="T71" fmla="*/ 69 h 115"/>
                <a:gd name="T72" fmla="*/ 69 w 316"/>
                <a:gd name="T73" fmla="*/ 114 h 115"/>
                <a:gd name="T74" fmla="*/ 76 w 316"/>
                <a:gd name="T75" fmla="*/ 115 h 115"/>
                <a:gd name="T76" fmla="*/ 76 w 316"/>
                <a:gd name="T77" fmla="*/ 108 h 115"/>
                <a:gd name="T78" fmla="*/ 28 w 316"/>
                <a:gd name="T79" fmla="*/ 86 h 115"/>
                <a:gd name="T80" fmla="*/ 31 w 316"/>
                <a:gd name="T81" fmla="*/ 14 h 115"/>
                <a:gd name="T82" fmla="*/ 78 w 316"/>
                <a:gd name="T83" fmla="*/ 9 h 115"/>
                <a:gd name="T84" fmla="*/ 78 w 316"/>
                <a:gd name="T85" fmla="*/ 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16" h="115">
                  <a:moveTo>
                    <a:pt x="236" y="114"/>
                  </a:moveTo>
                  <a:cubicBezTo>
                    <a:pt x="237" y="114"/>
                    <a:pt x="239" y="114"/>
                    <a:pt x="240" y="114"/>
                  </a:cubicBezTo>
                  <a:cubicBezTo>
                    <a:pt x="282" y="110"/>
                    <a:pt x="293" y="92"/>
                    <a:pt x="297" y="68"/>
                  </a:cubicBezTo>
                  <a:cubicBezTo>
                    <a:pt x="302" y="42"/>
                    <a:pt x="303" y="33"/>
                    <a:pt x="310" y="30"/>
                  </a:cubicBezTo>
                  <a:cubicBezTo>
                    <a:pt x="314" y="28"/>
                    <a:pt x="316" y="23"/>
                    <a:pt x="316" y="16"/>
                  </a:cubicBezTo>
                  <a:cubicBezTo>
                    <a:pt x="315" y="9"/>
                    <a:pt x="315" y="8"/>
                    <a:pt x="307" y="5"/>
                  </a:cubicBezTo>
                  <a:cubicBezTo>
                    <a:pt x="301" y="3"/>
                    <a:pt x="265" y="0"/>
                    <a:pt x="238" y="2"/>
                  </a:cubicBezTo>
                  <a:cubicBezTo>
                    <a:pt x="238" y="9"/>
                    <a:pt x="238" y="9"/>
                    <a:pt x="238" y="9"/>
                  </a:cubicBezTo>
                  <a:cubicBezTo>
                    <a:pt x="259" y="8"/>
                    <a:pt x="279" y="10"/>
                    <a:pt x="285" y="14"/>
                  </a:cubicBezTo>
                  <a:cubicBezTo>
                    <a:pt x="299" y="23"/>
                    <a:pt x="295" y="65"/>
                    <a:pt x="283" y="86"/>
                  </a:cubicBezTo>
                  <a:cubicBezTo>
                    <a:pt x="276" y="100"/>
                    <a:pt x="255" y="107"/>
                    <a:pt x="236" y="108"/>
                  </a:cubicBezTo>
                  <a:lnTo>
                    <a:pt x="236" y="114"/>
                  </a:lnTo>
                  <a:close/>
                  <a:moveTo>
                    <a:pt x="158" y="15"/>
                  </a:moveTo>
                  <a:cubicBezTo>
                    <a:pt x="148" y="16"/>
                    <a:pt x="110" y="5"/>
                    <a:pt x="84" y="2"/>
                  </a:cubicBezTo>
                  <a:cubicBezTo>
                    <a:pt x="82" y="2"/>
                    <a:pt x="80" y="2"/>
                    <a:pt x="78" y="2"/>
                  </a:cubicBezTo>
                  <a:cubicBezTo>
                    <a:pt x="78" y="9"/>
                    <a:pt x="78" y="9"/>
                    <a:pt x="78" y="9"/>
                  </a:cubicBezTo>
                  <a:cubicBezTo>
                    <a:pt x="99" y="10"/>
                    <a:pt x="122" y="15"/>
                    <a:pt x="130" y="27"/>
                  </a:cubicBezTo>
                  <a:cubicBezTo>
                    <a:pt x="143" y="46"/>
                    <a:pt x="120" y="93"/>
                    <a:pt x="99" y="103"/>
                  </a:cubicBezTo>
                  <a:cubicBezTo>
                    <a:pt x="93" y="106"/>
                    <a:pt x="84" y="108"/>
                    <a:pt x="76" y="108"/>
                  </a:cubicBezTo>
                  <a:cubicBezTo>
                    <a:pt x="76" y="115"/>
                    <a:pt x="76" y="115"/>
                    <a:pt x="76" y="115"/>
                  </a:cubicBezTo>
                  <a:cubicBezTo>
                    <a:pt x="112" y="115"/>
                    <a:pt x="125" y="89"/>
                    <a:pt x="130" y="80"/>
                  </a:cubicBezTo>
                  <a:cubicBezTo>
                    <a:pt x="138" y="63"/>
                    <a:pt x="136" y="41"/>
                    <a:pt x="157" y="41"/>
                  </a:cubicBezTo>
                  <a:cubicBezTo>
                    <a:pt x="178" y="41"/>
                    <a:pt x="175" y="63"/>
                    <a:pt x="183" y="79"/>
                  </a:cubicBezTo>
                  <a:cubicBezTo>
                    <a:pt x="187" y="88"/>
                    <a:pt x="198" y="115"/>
                    <a:pt x="236" y="114"/>
                  </a:cubicBezTo>
                  <a:cubicBezTo>
                    <a:pt x="236" y="108"/>
                    <a:pt x="236" y="108"/>
                    <a:pt x="236" y="108"/>
                  </a:cubicBezTo>
                  <a:cubicBezTo>
                    <a:pt x="227" y="108"/>
                    <a:pt x="218" y="106"/>
                    <a:pt x="211" y="103"/>
                  </a:cubicBezTo>
                  <a:cubicBezTo>
                    <a:pt x="191" y="93"/>
                    <a:pt x="171" y="46"/>
                    <a:pt x="185" y="27"/>
                  </a:cubicBezTo>
                  <a:cubicBezTo>
                    <a:pt x="194" y="15"/>
                    <a:pt x="216" y="10"/>
                    <a:pt x="238" y="9"/>
                  </a:cubicBezTo>
                  <a:cubicBezTo>
                    <a:pt x="238" y="2"/>
                    <a:pt x="238" y="2"/>
                    <a:pt x="238" y="2"/>
                  </a:cubicBezTo>
                  <a:cubicBezTo>
                    <a:pt x="236" y="2"/>
                    <a:pt x="235" y="2"/>
                    <a:pt x="233" y="2"/>
                  </a:cubicBezTo>
                  <a:cubicBezTo>
                    <a:pt x="209" y="4"/>
                    <a:pt x="179" y="15"/>
                    <a:pt x="158" y="15"/>
                  </a:cubicBezTo>
                  <a:close/>
                  <a:moveTo>
                    <a:pt x="78" y="2"/>
                  </a:moveTo>
                  <a:cubicBezTo>
                    <a:pt x="51" y="1"/>
                    <a:pt x="16" y="4"/>
                    <a:pt x="9" y="6"/>
                  </a:cubicBezTo>
                  <a:cubicBezTo>
                    <a:pt x="1" y="9"/>
                    <a:pt x="1" y="10"/>
                    <a:pt x="0" y="17"/>
                  </a:cubicBezTo>
                  <a:cubicBezTo>
                    <a:pt x="0" y="23"/>
                    <a:pt x="0" y="29"/>
                    <a:pt x="5" y="31"/>
                  </a:cubicBezTo>
                  <a:cubicBezTo>
                    <a:pt x="12" y="33"/>
                    <a:pt x="12" y="42"/>
                    <a:pt x="15" y="69"/>
                  </a:cubicBezTo>
                  <a:cubicBezTo>
                    <a:pt x="18" y="92"/>
                    <a:pt x="28" y="111"/>
                    <a:pt x="69" y="114"/>
                  </a:cubicBezTo>
                  <a:cubicBezTo>
                    <a:pt x="72" y="115"/>
                    <a:pt x="74" y="115"/>
                    <a:pt x="76" y="115"/>
                  </a:cubicBezTo>
                  <a:cubicBezTo>
                    <a:pt x="76" y="108"/>
                    <a:pt x="76" y="108"/>
                    <a:pt x="76" y="108"/>
                  </a:cubicBezTo>
                  <a:cubicBezTo>
                    <a:pt x="57" y="108"/>
                    <a:pt x="35" y="101"/>
                    <a:pt x="28" y="86"/>
                  </a:cubicBezTo>
                  <a:cubicBezTo>
                    <a:pt x="18" y="65"/>
                    <a:pt x="17" y="23"/>
                    <a:pt x="31" y="14"/>
                  </a:cubicBezTo>
                  <a:cubicBezTo>
                    <a:pt x="37" y="11"/>
                    <a:pt x="57" y="8"/>
                    <a:pt x="78" y="9"/>
                  </a:cubicBezTo>
                  <a:lnTo>
                    <a:pt x="78" y="2"/>
                  </a:lnTo>
                  <a:close/>
                </a:path>
              </a:pathLst>
            </a:custGeom>
            <a:solidFill>
              <a:srgbClr val="268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176"/>
            <p:cNvSpPr>
              <a:spLocks/>
            </p:cNvSpPr>
            <p:nvPr/>
          </p:nvSpPr>
          <p:spPr bwMode="auto">
            <a:xfrm>
              <a:off x="5448300" y="354250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2479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177"/>
            <p:cNvSpPr>
              <a:spLocks/>
            </p:cNvSpPr>
            <p:nvPr/>
          </p:nvSpPr>
          <p:spPr bwMode="auto">
            <a:xfrm>
              <a:off x="5332413" y="3382169"/>
              <a:ext cx="236538" cy="160338"/>
            </a:xfrm>
            <a:custGeom>
              <a:avLst/>
              <a:gdLst>
                <a:gd name="T0" fmla="*/ 147 w 147"/>
                <a:gd name="T1" fmla="*/ 0 h 100"/>
                <a:gd name="T2" fmla="*/ 72 w 147"/>
                <a:gd name="T3" fmla="*/ 97 h 100"/>
                <a:gd name="T4" fmla="*/ 0 w 147"/>
                <a:gd name="T5" fmla="*/ 0 h 100"/>
                <a:gd name="T6" fmla="*/ 0 w 147"/>
                <a:gd name="T7" fmla="*/ 3 h 100"/>
                <a:gd name="T8" fmla="*/ 72 w 147"/>
                <a:gd name="T9" fmla="*/ 100 h 100"/>
                <a:gd name="T10" fmla="*/ 72 w 147"/>
                <a:gd name="T11" fmla="*/ 100 h 100"/>
                <a:gd name="T12" fmla="*/ 147 w 147"/>
                <a:gd name="T13" fmla="*/ 2 h 100"/>
                <a:gd name="T14" fmla="*/ 147 w 147"/>
                <a:gd name="T15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7" h="100">
                  <a:moveTo>
                    <a:pt x="147" y="0"/>
                  </a:moveTo>
                  <a:cubicBezTo>
                    <a:pt x="72" y="97"/>
                    <a:pt x="72" y="97"/>
                    <a:pt x="72" y="9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72" y="100"/>
                    <a:pt x="72" y="100"/>
                    <a:pt x="72" y="100"/>
                  </a:cubicBezTo>
                  <a:cubicBezTo>
                    <a:pt x="72" y="100"/>
                    <a:pt x="72" y="100"/>
                    <a:pt x="72" y="100"/>
                  </a:cubicBezTo>
                  <a:cubicBezTo>
                    <a:pt x="147" y="2"/>
                    <a:pt x="147" y="2"/>
                    <a:pt x="147" y="2"/>
                  </a:cubicBezTo>
                  <a:cubicBezTo>
                    <a:pt x="147" y="0"/>
                    <a:pt x="147" y="0"/>
                    <a:pt x="147" y="0"/>
                  </a:cubicBezTo>
                </a:path>
              </a:pathLst>
            </a:custGeom>
            <a:solidFill>
              <a:srgbClr val="E9CA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178"/>
            <p:cNvSpPr>
              <a:spLocks/>
            </p:cNvSpPr>
            <p:nvPr/>
          </p:nvSpPr>
          <p:spPr bwMode="auto">
            <a:xfrm>
              <a:off x="3284538" y="3305969"/>
              <a:ext cx="1247775" cy="566738"/>
            </a:xfrm>
            <a:custGeom>
              <a:avLst/>
              <a:gdLst>
                <a:gd name="T0" fmla="*/ 311 w 777"/>
                <a:gd name="T1" fmla="*/ 0 h 353"/>
                <a:gd name="T2" fmla="*/ 67 w 777"/>
                <a:gd name="T3" fmla="*/ 134 h 353"/>
                <a:gd name="T4" fmla="*/ 0 w 777"/>
                <a:gd name="T5" fmla="*/ 353 h 353"/>
                <a:gd name="T6" fmla="*/ 389 w 777"/>
                <a:gd name="T7" fmla="*/ 353 h 353"/>
                <a:gd name="T8" fmla="*/ 777 w 777"/>
                <a:gd name="T9" fmla="*/ 353 h 353"/>
                <a:gd name="T10" fmla="*/ 710 w 777"/>
                <a:gd name="T11" fmla="*/ 134 h 353"/>
                <a:gd name="T12" fmla="*/ 468 w 777"/>
                <a:gd name="T13" fmla="*/ 2 h 353"/>
                <a:gd name="T14" fmla="*/ 311 w 777"/>
                <a:gd name="T15" fmla="*/ 0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3">
                  <a:moveTo>
                    <a:pt x="311" y="0"/>
                  </a:moveTo>
                  <a:cubicBezTo>
                    <a:pt x="139" y="76"/>
                    <a:pt x="88" y="116"/>
                    <a:pt x="67" y="134"/>
                  </a:cubicBezTo>
                  <a:cubicBezTo>
                    <a:pt x="36" y="162"/>
                    <a:pt x="19" y="265"/>
                    <a:pt x="0" y="353"/>
                  </a:cubicBezTo>
                  <a:cubicBezTo>
                    <a:pt x="389" y="353"/>
                    <a:pt x="389" y="353"/>
                    <a:pt x="389" y="353"/>
                  </a:cubicBezTo>
                  <a:cubicBezTo>
                    <a:pt x="777" y="353"/>
                    <a:pt x="777" y="353"/>
                    <a:pt x="777" y="353"/>
                  </a:cubicBezTo>
                  <a:cubicBezTo>
                    <a:pt x="759" y="265"/>
                    <a:pt x="741" y="162"/>
                    <a:pt x="710" y="134"/>
                  </a:cubicBezTo>
                  <a:cubicBezTo>
                    <a:pt x="690" y="116"/>
                    <a:pt x="640" y="77"/>
                    <a:pt x="468" y="2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179"/>
            <p:cNvSpPr>
              <a:spLocks/>
            </p:cNvSpPr>
            <p:nvPr/>
          </p:nvSpPr>
          <p:spPr bwMode="auto">
            <a:xfrm>
              <a:off x="3284538" y="3305969"/>
              <a:ext cx="1247775" cy="566738"/>
            </a:xfrm>
            <a:custGeom>
              <a:avLst/>
              <a:gdLst>
                <a:gd name="T0" fmla="*/ 311 w 777"/>
                <a:gd name="T1" fmla="*/ 0 h 353"/>
                <a:gd name="T2" fmla="*/ 67 w 777"/>
                <a:gd name="T3" fmla="*/ 134 h 353"/>
                <a:gd name="T4" fmla="*/ 0 w 777"/>
                <a:gd name="T5" fmla="*/ 353 h 353"/>
                <a:gd name="T6" fmla="*/ 389 w 777"/>
                <a:gd name="T7" fmla="*/ 353 h 353"/>
                <a:gd name="T8" fmla="*/ 777 w 777"/>
                <a:gd name="T9" fmla="*/ 353 h 353"/>
                <a:gd name="T10" fmla="*/ 710 w 777"/>
                <a:gd name="T11" fmla="*/ 134 h 353"/>
                <a:gd name="T12" fmla="*/ 468 w 777"/>
                <a:gd name="T13" fmla="*/ 2 h 353"/>
                <a:gd name="T14" fmla="*/ 311 w 777"/>
                <a:gd name="T15" fmla="*/ 0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3">
                  <a:moveTo>
                    <a:pt x="311" y="0"/>
                  </a:moveTo>
                  <a:cubicBezTo>
                    <a:pt x="139" y="76"/>
                    <a:pt x="88" y="116"/>
                    <a:pt x="67" y="134"/>
                  </a:cubicBezTo>
                  <a:cubicBezTo>
                    <a:pt x="36" y="162"/>
                    <a:pt x="19" y="265"/>
                    <a:pt x="0" y="353"/>
                  </a:cubicBezTo>
                  <a:cubicBezTo>
                    <a:pt x="389" y="353"/>
                    <a:pt x="389" y="353"/>
                    <a:pt x="389" y="353"/>
                  </a:cubicBezTo>
                  <a:cubicBezTo>
                    <a:pt x="777" y="353"/>
                    <a:pt x="777" y="353"/>
                    <a:pt x="777" y="353"/>
                  </a:cubicBezTo>
                  <a:cubicBezTo>
                    <a:pt x="759" y="265"/>
                    <a:pt x="741" y="162"/>
                    <a:pt x="710" y="134"/>
                  </a:cubicBezTo>
                  <a:cubicBezTo>
                    <a:pt x="690" y="116"/>
                    <a:pt x="640" y="77"/>
                    <a:pt x="468" y="2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180"/>
            <p:cNvSpPr>
              <a:spLocks/>
            </p:cNvSpPr>
            <p:nvPr/>
          </p:nvSpPr>
          <p:spPr bwMode="auto">
            <a:xfrm>
              <a:off x="3775075" y="2902744"/>
              <a:ext cx="266700" cy="560388"/>
            </a:xfrm>
            <a:custGeom>
              <a:avLst/>
              <a:gdLst>
                <a:gd name="T0" fmla="*/ 0 w 167"/>
                <a:gd name="T1" fmla="*/ 102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2 h 349"/>
                <a:gd name="T12" fmla="*/ 0 w 167"/>
                <a:gd name="T13" fmla="*/ 10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2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67" y="0"/>
                    <a:pt x="0" y="0"/>
                    <a:pt x="0" y="102"/>
                  </a:cubicBezTo>
                </a:path>
              </a:pathLst>
            </a:custGeom>
            <a:solidFill>
              <a:srgbClr val="FFDB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181"/>
            <p:cNvSpPr>
              <a:spLocks/>
            </p:cNvSpPr>
            <p:nvPr/>
          </p:nvSpPr>
          <p:spPr bwMode="auto">
            <a:xfrm>
              <a:off x="3597275" y="2866232"/>
              <a:ext cx="112713" cy="165100"/>
            </a:xfrm>
            <a:custGeom>
              <a:avLst/>
              <a:gdLst>
                <a:gd name="T0" fmla="*/ 20 w 70"/>
                <a:gd name="T1" fmla="*/ 5 h 102"/>
                <a:gd name="T2" fmla="*/ 62 w 70"/>
                <a:gd name="T3" fmla="*/ 42 h 102"/>
                <a:gd name="T4" fmla="*/ 50 w 70"/>
                <a:gd name="T5" fmla="*/ 97 h 102"/>
                <a:gd name="T6" fmla="*/ 8 w 70"/>
                <a:gd name="T7" fmla="*/ 59 h 102"/>
                <a:gd name="T8" fmla="*/ 2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20" y="5"/>
                  </a:moveTo>
                  <a:cubicBezTo>
                    <a:pt x="35" y="0"/>
                    <a:pt x="53" y="17"/>
                    <a:pt x="62" y="42"/>
                  </a:cubicBezTo>
                  <a:cubicBezTo>
                    <a:pt x="70" y="67"/>
                    <a:pt x="65" y="92"/>
                    <a:pt x="50" y="97"/>
                  </a:cubicBezTo>
                  <a:cubicBezTo>
                    <a:pt x="35" y="102"/>
                    <a:pt x="17" y="85"/>
                    <a:pt x="8" y="59"/>
                  </a:cubicBezTo>
                  <a:cubicBezTo>
                    <a:pt x="0" y="34"/>
                    <a:pt x="5" y="10"/>
                    <a:pt x="20" y="5"/>
                  </a:cubicBezTo>
                  <a:close/>
                </a:path>
              </a:pathLst>
            </a:custGeom>
            <a:solidFill>
              <a:srgbClr val="FFDB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182"/>
            <p:cNvSpPr>
              <a:spLocks/>
            </p:cNvSpPr>
            <p:nvPr/>
          </p:nvSpPr>
          <p:spPr bwMode="auto">
            <a:xfrm>
              <a:off x="4106863" y="2866232"/>
              <a:ext cx="112713" cy="165100"/>
            </a:xfrm>
            <a:custGeom>
              <a:avLst/>
              <a:gdLst>
                <a:gd name="T0" fmla="*/ 50 w 70"/>
                <a:gd name="T1" fmla="*/ 5 h 102"/>
                <a:gd name="T2" fmla="*/ 8 w 70"/>
                <a:gd name="T3" fmla="*/ 42 h 102"/>
                <a:gd name="T4" fmla="*/ 20 w 70"/>
                <a:gd name="T5" fmla="*/ 97 h 102"/>
                <a:gd name="T6" fmla="*/ 61 w 70"/>
                <a:gd name="T7" fmla="*/ 59 h 102"/>
                <a:gd name="T8" fmla="*/ 5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0" y="5"/>
                  </a:moveTo>
                  <a:cubicBezTo>
                    <a:pt x="35" y="0"/>
                    <a:pt x="16" y="17"/>
                    <a:pt x="8" y="42"/>
                  </a:cubicBezTo>
                  <a:cubicBezTo>
                    <a:pt x="0" y="67"/>
                    <a:pt x="5" y="92"/>
                    <a:pt x="20" y="97"/>
                  </a:cubicBezTo>
                  <a:cubicBezTo>
                    <a:pt x="34" y="102"/>
                    <a:pt x="53" y="85"/>
                    <a:pt x="61" y="59"/>
                  </a:cubicBezTo>
                  <a:cubicBezTo>
                    <a:pt x="70" y="34"/>
                    <a:pt x="65" y="10"/>
                    <a:pt x="50" y="5"/>
                  </a:cubicBezTo>
                  <a:close/>
                </a:path>
              </a:pathLst>
            </a:custGeom>
            <a:solidFill>
              <a:srgbClr val="FFDB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183"/>
            <p:cNvSpPr>
              <a:spLocks/>
            </p:cNvSpPr>
            <p:nvPr/>
          </p:nvSpPr>
          <p:spPr bwMode="auto">
            <a:xfrm>
              <a:off x="3722688" y="3437732"/>
              <a:ext cx="354013" cy="434975"/>
            </a:xfrm>
            <a:custGeom>
              <a:avLst/>
              <a:gdLst>
                <a:gd name="T0" fmla="*/ 116 w 220"/>
                <a:gd name="T1" fmla="*/ 0 h 271"/>
                <a:gd name="T2" fmla="*/ 0 w 220"/>
                <a:gd name="T3" fmla="*/ 35 h 271"/>
                <a:gd name="T4" fmla="*/ 44 w 220"/>
                <a:gd name="T5" fmla="*/ 271 h 271"/>
                <a:gd name="T6" fmla="*/ 202 w 220"/>
                <a:gd name="T7" fmla="*/ 271 h 271"/>
                <a:gd name="T8" fmla="*/ 220 w 220"/>
                <a:gd name="T9" fmla="*/ 36 h 271"/>
                <a:gd name="T10" fmla="*/ 116 w 220"/>
                <a:gd name="T11" fmla="*/ 0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" h="271">
                  <a:moveTo>
                    <a:pt x="116" y="0"/>
                  </a:moveTo>
                  <a:cubicBezTo>
                    <a:pt x="116" y="0"/>
                    <a:pt x="0" y="28"/>
                    <a:pt x="0" y="35"/>
                  </a:cubicBezTo>
                  <a:cubicBezTo>
                    <a:pt x="0" y="42"/>
                    <a:pt x="44" y="271"/>
                    <a:pt x="44" y="271"/>
                  </a:cubicBezTo>
                  <a:cubicBezTo>
                    <a:pt x="202" y="271"/>
                    <a:pt x="202" y="271"/>
                    <a:pt x="202" y="271"/>
                  </a:cubicBezTo>
                  <a:cubicBezTo>
                    <a:pt x="220" y="36"/>
                    <a:pt x="220" y="36"/>
                    <a:pt x="220" y="36"/>
                  </a:cubicBezTo>
                  <a:cubicBezTo>
                    <a:pt x="116" y="0"/>
                    <a:pt x="116" y="0"/>
                    <a:pt x="11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184"/>
            <p:cNvSpPr>
              <a:spLocks/>
            </p:cNvSpPr>
            <p:nvPr/>
          </p:nvSpPr>
          <p:spPr bwMode="auto">
            <a:xfrm>
              <a:off x="3598863" y="3312319"/>
              <a:ext cx="234950" cy="560388"/>
            </a:xfrm>
            <a:custGeom>
              <a:avLst/>
              <a:gdLst>
                <a:gd name="T0" fmla="*/ 111 w 148"/>
                <a:gd name="T1" fmla="*/ 0 h 353"/>
                <a:gd name="T2" fmla="*/ 111 w 148"/>
                <a:gd name="T3" fmla="*/ 38 h 353"/>
                <a:gd name="T4" fmla="*/ 148 w 148"/>
                <a:gd name="T5" fmla="*/ 353 h 353"/>
                <a:gd name="T6" fmla="*/ 84 w 148"/>
                <a:gd name="T7" fmla="*/ 353 h 353"/>
                <a:gd name="T8" fmla="*/ 15 w 148"/>
                <a:gd name="T9" fmla="*/ 213 h 353"/>
                <a:gd name="T10" fmla="*/ 81 w 148"/>
                <a:gd name="T11" fmla="*/ 168 h 353"/>
                <a:gd name="T12" fmla="*/ 0 w 148"/>
                <a:gd name="T13" fmla="*/ 131 h 353"/>
                <a:gd name="T14" fmla="*/ 75 w 148"/>
                <a:gd name="T15" fmla="*/ 16 h 353"/>
                <a:gd name="T16" fmla="*/ 111 w 148"/>
                <a:gd name="T17" fmla="*/ 0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8" h="353">
                  <a:moveTo>
                    <a:pt x="111" y="0"/>
                  </a:moveTo>
                  <a:lnTo>
                    <a:pt x="111" y="38"/>
                  </a:lnTo>
                  <a:lnTo>
                    <a:pt x="148" y="353"/>
                  </a:lnTo>
                  <a:lnTo>
                    <a:pt x="84" y="353"/>
                  </a:lnTo>
                  <a:lnTo>
                    <a:pt x="15" y="213"/>
                  </a:lnTo>
                  <a:lnTo>
                    <a:pt x="81" y="168"/>
                  </a:lnTo>
                  <a:lnTo>
                    <a:pt x="0" y="131"/>
                  </a:lnTo>
                  <a:lnTo>
                    <a:pt x="75" y="16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605F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185"/>
            <p:cNvSpPr>
              <a:spLocks/>
            </p:cNvSpPr>
            <p:nvPr/>
          </p:nvSpPr>
          <p:spPr bwMode="auto">
            <a:xfrm>
              <a:off x="3984625" y="3312319"/>
              <a:ext cx="233363" cy="560388"/>
            </a:xfrm>
            <a:custGeom>
              <a:avLst/>
              <a:gdLst>
                <a:gd name="T0" fmla="*/ 36 w 147"/>
                <a:gd name="T1" fmla="*/ 0 h 353"/>
                <a:gd name="T2" fmla="*/ 36 w 147"/>
                <a:gd name="T3" fmla="*/ 38 h 353"/>
                <a:gd name="T4" fmla="*/ 0 w 147"/>
                <a:gd name="T5" fmla="*/ 353 h 353"/>
                <a:gd name="T6" fmla="*/ 63 w 147"/>
                <a:gd name="T7" fmla="*/ 353 h 353"/>
                <a:gd name="T8" fmla="*/ 131 w 147"/>
                <a:gd name="T9" fmla="*/ 213 h 353"/>
                <a:gd name="T10" fmla="*/ 66 w 147"/>
                <a:gd name="T11" fmla="*/ 168 h 353"/>
                <a:gd name="T12" fmla="*/ 147 w 147"/>
                <a:gd name="T13" fmla="*/ 131 h 353"/>
                <a:gd name="T14" fmla="*/ 81 w 147"/>
                <a:gd name="T15" fmla="*/ 19 h 353"/>
                <a:gd name="T16" fmla="*/ 36 w 147"/>
                <a:gd name="T17" fmla="*/ 0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7" h="353">
                  <a:moveTo>
                    <a:pt x="36" y="0"/>
                  </a:moveTo>
                  <a:lnTo>
                    <a:pt x="36" y="38"/>
                  </a:lnTo>
                  <a:lnTo>
                    <a:pt x="0" y="353"/>
                  </a:lnTo>
                  <a:lnTo>
                    <a:pt x="63" y="353"/>
                  </a:lnTo>
                  <a:lnTo>
                    <a:pt x="131" y="213"/>
                  </a:lnTo>
                  <a:lnTo>
                    <a:pt x="66" y="168"/>
                  </a:lnTo>
                  <a:lnTo>
                    <a:pt x="147" y="131"/>
                  </a:lnTo>
                  <a:lnTo>
                    <a:pt x="81" y="19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605F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186"/>
            <p:cNvSpPr>
              <a:spLocks/>
            </p:cNvSpPr>
            <p:nvPr/>
          </p:nvSpPr>
          <p:spPr bwMode="auto">
            <a:xfrm>
              <a:off x="3851275" y="3437732"/>
              <a:ext cx="115888" cy="112713"/>
            </a:xfrm>
            <a:custGeom>
              <a:avLst/>
              <a:gdLst>
                <a:gd name="T0" fmla="*/ 0 w 72"/>
                <a:gd name="T1" fmla="*/ 39 h 70"/>
                <a:gd name="T2" fmla="*/ 20 w 72"/>
                <a:gd name="T3" fmla="*/ 70 h 70"/>
                <a:gd name="T4" fmla="*/ 51 w 72"/>
                <a:gd name="T5" fmla="*/ 70 h 70"/>
                <a:gd name="T6" fmla="*/ 72 w 72"/>
                <a:gd name="T7" fmla="*/ 39 h 70"/>
                <a:gd name="T8" fmla="*/ 36 w 72"/>
                <a:gd name="T9" fmla="*/ 0 h 70"/>
                <a:gd name="T10" fmla="*/ 0 w 72"/>
                <a:gd name="T11" fmla="*/ 3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70">
                  <a:moveTo>
                    <a:pt x="0" y="39"/>
                  </a:moveTo>
                  <a:cubicBezTo>
                    <a:pt x="20" y="70"/>
                    <a:pt x="20" y="70"/>
                    <a:pt x="20" y="70"/>
                  </a:cubicBezTo>
                  <a:cubicBezTo>
                    <a:pt x="30" y="70"/>
                    <a:pt x="41" y="70"/>
                    <a:pt x="51" y="70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0" y="39"/>
                    <a:pt x="0" y="39"/>
                    <a:pt x="0" y="39"/>
                  </a:cubicBezTo>
                </a:path>
              </a:pathLst>
            </a:custGeom>
            <a:solidFill>
              <a:srgbClr val="C9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87"/>
            <p:cNvSpPr>
              <a:spLocks/>
            </p:cNvSpPr>
            <p:nvPr/>
          </p:nvSpPr>
          <p:spPr bwMode="auto">
            <a:xfrm>
              <a:off x="3836988" y="3550444"/>
              <a:ext cx="142875" cy="322263"/>
            </a:xfrm>
            <a:custGeom>
              <a:avLst/>
              <a:gdLst>
                <a:gd name="T0" fmla="*/ 29 w 90"/>
                <a:gd name="T1" fmla="*/ 0 h 203"/>
                <a:gd name="T2" fmla="*/ 0 w 90"/>
                <a:gd name="T3" fmla="*/ 203 h 203"/>
                <a:gd name="T4" fmla="*/ 90 w 90"/>
                <a:gd name="T5" fmla="*/ 203 h 203"/>
                <a:gd name="T6" fmla="*/ 61 w 90"/>
                <a:gd name="T7" fmla="*/ 0 h 203"/>
                <a:gd name="T8" fmla="*/ 29 w 90"/>
                <a:gd name="T9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03">
                  <a:moveTo>
                    <a:pt x="29" y="0"/>
                  </a:moveTo>
                  <a:lnTo>
                    <a:pt x="0" y="203"/>
                  </a:lnTo>
                  <a:lnTo>
                    <a:pt x="90" y="203"/>
                  </a:lnTo>
                  <a:lnTo>
                    <a:pt x="61" y="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C9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88"/>
            <p:cNvSpPr>
              <a:spLocks/>
            </p:cNvSpPr>
            <p:nvPr/>
          </p:nvSpPr>
          <p:spPr bwMode="auto">
            <a:xfrm>
              <a:off x="3836988" y="3550444"/>
              <a:ext cx="142875" cy="322263"/>
            </a:xfrm>
            <a:custGeom>
              <a:avLst/>
              <a:gdLst>
                <a:gd name="T0" fmla="*/ 29 w 90"/>
                <a:gd name="T1" fmla="*/ 0 h 203"/>
                <a:gd name="T2" fmla="*/ 0 w 90"/>
                <a:gd name="T3" fmla="*/ 203 h 203"/>
                <a:gd name="T4" fmla="*/ 90 w 90"/>
                <a:gd name="T5" fmla="*/ 203 h 203"/>
                <a:gd name="T6" fmla="*/ 61 w 90"/>
                <a:gd name="T7" fmla="*/ 0 h 203"/>
                <a:gd name="T8" fmla="*/ 29 w 90"/>
                <a:gd name="T9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03">
                  <a:moveTo>
                    <a:pt x="29" y="0"/>
                  </a:moveTo>
                  <a:lnTo>
                    <a:pt x="0" y="203"/>
                  </a:lnTo>
                  <a:lnTo>
                    <a:pt x="90" y="203"/>
                  </a:lnTo>
                  <a:lnTo>
                    <a:pt x="61" y="0"/>
                  </a:lnTo>
                  <a:lnTo>
                    <a:pt x="2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89"/>
            <p:cNvSpPr>
              <a:spLocks/>
            </p:cNvSpPr>
            <p:nvPr/>
          </p:nvSpPr>
          <p:spPr bwMode="auto">
            <a:xfrm>
              <a:off x="3762375" y="3271044"/>
              <a:ext cx="146050" cy="282575"/>
            </a:xfrm>
            <a:custGeom>
              <a:avLst/>
              <a:gdLst>
                <a:gd name="T0" fmla="*/ 8 w 92"/>
                <a:gd name="T1" fmla="*/ 0 h 178"/>
                <a:gd name="T2" fmla="*/ 0 w 92"/>
                <a:gd name="T3" fmla="*/ 29 h 178"/>
                <a:gd name="T4" fmla="*/ 21 w 92"/>
                <a:gd name="T5" fmla="*/ 178 h 178"/>
                <a:gd name="T6" fmla="*/ 92 w 92"/>
                <a:gd name="T7" fmla="*/ 105 h 178"/>
                <a:gd name="T8" fmla="*/ 8 w 92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78">
                  <a:moveTo>
                    <a:pt x="8" y="0"/>
                  </a:moveTo>
                  <a:lnTo>
                    <a:pt x="0" y="29"/>
                  </a:lnTo>
                  <a:lnTo>
                    <a:pt x="21" y="178"/>
                  </a:lnTo>
                  <a:lnTo>
                    <a:pt x="92" y="10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90"/>
            <p:cNvSpPr>
              <a:spLocks/>
            </p:cNvSpPr>
            <p:nvPr/>
          </p:nvSpPr>
          <p:spPr bwMode="auto">
            <a:xfrm>
              <a:off x="3762375" y="3271044"/>
              <a:ext cx="146050" cy="282575"/>
            </a:xfrm>
            <a:custGeom>
              <a:avLst/>
              <a:gdLst>
                <a:gd name="T0" fmla="*/ 8 w 92"/>
                <a:gd name="T1" fmla="*/ 0 h 178"/>
                <a:gd name="T2" fmla="*/ 0 w 92"/>
                <a:gd name="T3" fmla="*/ 29 h 178"/>
                <a:gd name="T4" fmla="*/ 21 w 92"/>
                <a:gd name="T5" fmla="*/ 178 h 178"/>
                <a:gd name="T6" fmla="*/ 92 w 92"/>
                <a:gd name="T7" fmla="*/ 105 h 178"/>
                <a:gd name="T8" fmla="*/ 8 w 92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78">
                  <a:moveTo>
                    <a:pt x="8" y="0"/>
                  </a:moveTo>
                  <a:lnTo>
                    <a:pt x="0" y="29"/>
                  </a:lnTo>
                  <a:lnTo>
                    <a:pt x="21" y="178"/>
                  </a:lnTo>
                  <a:lnTo>
                    <a:pt x="92" y="105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91"/>
            <p:cNvSpPr>
              <a:spLocks/>
            </p:cNvSpPr>
            <p:nvPr/>
          </p:nvSpPr>
          <p:spPr bwMode="auto">
            <a:xfrm>
              <a:off x="3775075" y="3215482"/>
              <a:ext cx="266700" cy="92075"/>
            </a:xfrm>
            <a:custGeom>
              <a:avLst/>
              <a:gdLst>
                <a:gd name="T0" fmla="*/ 0 w 167"/>
                <a:gd name="T1" fmla="*/ 0 h 58"/>
                <a:gd name="T2" fmla="*/ 0 w 167"/>
                <a:gd name="T3" fmla="*/ 6 h 58"/>
                <a:gd name="T4" fmla="*/ 84 w 167"/>
                <a:gd name="T5" fmla="*/ 58 h 58"/>
                <a:gd name="T6" fmla="*/ 86 w 167"/>
                <a:gd name="T7" fmla="*/ 58 h 58"/>
                <a:gd name="T8" fmla="*/ 167 w 167"/>
                <a:gd name="T9" fmla="*/ 9 h 58"/>
                <a:gd name="T10" fmla="*/ 167 w 167"/>
                <a:gd name="T11" fmla="*/ 0 h 58"/>
                <a:gd name="T12" fmla="*/ 0 w 167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8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43" y="56"/>
                    <a:pt x="84" y="58"/>
                  </a:cubicBezTo>
                  <a:cubicBezTo>
                    <a:pt x="84" y="58"/>
                    <a:pt x="85" y="58"/>
                    <a:pt x="86" y="58"/>
                  </a:cubicBezTo>
                  <a:cubicBezTo>
                    <a:pt x="126" y="58"/>
                    <a:pt x="167" y="9"/>
                    <a:pt x="167" y="9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CAF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192"/>
            <p:cNvSpPr>
              <a:spLocks/>
            </p:cNvSpPr>
            <p:nvPr/>
          </p:nvSpPr>
          <p:spPr bwMode="auto">
            <a:xfrm>
              <a:off x="3582988" y="2442369"/>
              <a:ext cx="685800" cy="682625"/>
            </a:xfrm>
            <a:custGeom>
              <a:avLst/>
              <a:gdLst>
                <a:gd name="T0" fmla="*/ 335 w 427"/>
                <a:gd name="T1" fmla="*/ 61 h 425"/>
                <a:gd name="T2" fmla="*/ 403 w 427"/>
                <a:gd name="T3" fmla="*/ 129 h 425"/>
                <a:gd name="T4" fmla="*/ 207 w 427"/>
                <a:gd name="T5" fmla="*/ 424 h 425"/>
                <a:gd name="T6" fmla="*/ 33 w 427"/>
                <a:gd name="T7" fmla="*/ 332 h 425"/>
                <a:gd name="T8" fmla="*/ 50 w 427"/>
                <a:gd name="T9" fmla="*/ 82 h 425"/>
                <a:gd name="T10" fmla="*/ 335 w 427"/>
                <a:gd name="T11" fmla="*/ 61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7" h="425">
                  <a:moveTo>
                    <a:pt x="335" y="61"/>
                  </a:moveTo>
                  <a:cubicBezTo>
                    <a:pt x="373" y="67"/>
                    <a:pt x="394" y="93"/>
                    <a:pt x="403" y="129"/>
                  </a:cubicBezTo>
                  <a:cubicBezTo>
                    <a:pt x="427" y="221"/>
                    <a:pt x="377" y="422"/>
                    <a:pt x="207" y="424"/>
                  </a:cubicBezTo>
                  <a:cubicBezTo>
                    <a:pt x="119" y="425"/>
                    <a:pt x="56" y="403"/>
                    <a:pt x="33" y="332"/>
                  </a:cubicBezTo>
                  <a:cubicBezTo>
                    <a:pt x="10" y="261"/>
                    <a:pt x="0" y="146"/>
                    <a:pt x="50" y="82"/>
                  </a:cubicBezTo>
                  <a:cubicBezTo>
                    <a:pt x="113" y="1"/>
                    <a:pt x="246" y="0"/>
                    <a:pt x="335" y="61"/>
                  </a:cubicBezTo>
                  <a:close/>
                </a:path>
              </a:pathLst>
            </a:custGeom>
            <a:solidFill>
              <a:srgbClr val="755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193"/>
            <p:cNvSpPr>
              <a:spLocks/>
            </p:cNvSpPr>
            <p:nvPr/>
          </p:nvSpPr>
          <p:spPr bwMode="auto">
            <a:xfrm>
              <a:off x="3497263" y="2518569"/>
              <a:ext cx="822325" cy="758825"/>
            </a:xfrm>
            <a:custGeom>
              <a:avLst/>
              <a:gdLst>
                <a:gd name="T0" fmla="*/ 257 w 513"/>
                <a:gd name="T1" fmla="*/ 0 h 473"/>
                <a:gd name="T2" fmla="*/ 115 w 513"/>
                <a:gd name="T3" fmla="*/ 378 h 473"/>
                <a:gd name="T4" fmla="*/ 257 w 513"/>
                <a:gd name="T5" fmla="*/ 473 h 473"/>
                <a:gd name="T6" fmla="*/ 398 w 513"/>
                <a:gd name="T7" fmla="*/ 378 h 473"/>
                <a:gd name="T8" fmla="*/ 257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7" y="0"/>
                  </a:moveTo>
                  <a:cubicBezTo>
                    <a:pt x="0" y="0"/>
                    <a:pt x="99" y="351"/>
                    <a:pt x="115" y="378"/>
                  </a:cubicBezTo>
                  <a:cubicBezTo>
                    <a:pt x="134" y="408"/>
                    <a:pt x="215" y="473"/>
                    <a:pt x="257" y="473"/>
                  </a:cubicBezTo>
                  <a:cubicBezTo>
                    <a:pt x="298" y="473"/>
                    <a:pt x="380" y="408"/>
                    <a:pt x="398" y="378"/>
                  </a:cubicBezTo>
                  <a:cubicBezTo>
                    <a:pt x="415" y="351"/>
                    <a:pt x="513" y="0"/>
                    <a:pt x="257" y="0"/>
                  </a:cubicBezTo>
                  <a:close/>
                </a:path>
              </a:pathLst>
            </a:custGeom>
            <a:solidFill>
              <a:srgbClr val="FFDB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194"/>
            <p:cNvSpPr>
              <a:spLocks/>
            </p:cNvSpPr>
            <p:nvPr/>
          </p:nvSpPr>
          <p:spPr bwMode="auto">
            <a:xfrm>
              <a:off x="3560763" y="2497932"/>
              <a:ext cx="692150" cy="449263"/>
            </a:xfrm>
            <a:custGeom>
              <a:avLst/>
              <a:gdLst>
                <a:gd name="T0" fmla="*/ 93 w 431"/>
                <a:gd name="T1" fmla="*/ 123 h 280"/>
                <a:gd name="T2" fmla="*/ 215 w 431"/>
                <a:gd name="T3" fmla="*/ 127 h 280"/>
                <a:gd name="T4" fmla="*/ 392 w 431"/>
                <a:gd name="T5" fmla="*/ 247 h 280"/>
                <a:gd name="T6" fmla="*/ 223 w 431"/>
                <a:gd name="T7" fmla="*/ 7 h 280"/>
                <a:gd name="T8" fmla="*/ 44 w 431"/>
                <a:gd name="T9" fmla="*/ 280 h 280"/>
                <a:gd name="T10" fmla="*/ 93 w 431"/>
                <a:gd name="T11" fmla="*/ 123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1" h="280">
                  <a:moveTo>
                    <a:pt x="93" y="123"/>
                  </a:moveTo>
                  <a:cubicBezTo>
                    <a:pt x="138" y="151"/>
                    <a:pt x="174" y="109"/>
                    <a:pt x="215" y="127"/>
                  </a:cubicBezTo>
                  <a:cubicBezTo>
                    <a:pt x="256" y="145"/>
                    <a:pt x="368" y="59"/>
                    <a:pt x="392" y="247"/>
                  </a:cubicBezTo>
                  <a:cubicBezTo>
                    <a:pt x="431" y="111"/>
                    <a:pt x="372" y="14"/>
                    <a:pt x="223" y="7"/>
                  </a:cubicBezTo>
                  <a:cubicBezTo>
                    <a:pt x="64" y="0"/>
                    <a:pt x="0" y="145"/>
                    <a:pt x="44" y="280"/>
                  </a:cubicBezTo>
                  <a:cubicBezTo>
                    <a:pt x="41" y="207"/>
                    <a:pt x="59" y="159"/>
                    <a:pt x="93" y="123"/>
                  </a:cubicBezTo>
                  <a:close/>
                </a:path>
              </a:pathLst>
            </a:custGeom>
            <a:solidFill>
              <a:srgbClr val="755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195"/>
            <p:cNvSpPr>
              <a:spLocks/>
            </p:cNvSpPr>
            <p:nvPr/>
          </p:nvSpPr>
          <p:spPr bwMode="auto">
            <a:xfrm>
              <a:off x="3703638" y="2658269"/>
              <a:ext cx="261938" cy="63500"/>
            </a:xfrm>
            <a:custGeom>
              <a:avLst/>
              <a:gdLst>
                <a:gd name="T0" fmla="*/ 0 w 163"/>
                <a:gd name="T1" fmla="*/ 11 h 40"/>
                <a:gd name="T2" fmla="*/ 58 w 163"/>
                <a:gd name="T3" fmla="*/ 39 h 40"/>
                <a:gd name="T4" fmla="*/ 104 w 163"/>
                <a:gd name="T5" fmla="*/ 33 h 40"/>
                <a:gd name="T6" fmla="*/ 162 w 163"/>
                <a:gd name="T7" fmla="*/ 9 h 40"/>
                <a:gd name="T8" fmla="*/ 161 w 163"/>
                <a:gd name="T9" fmla="*/ 4 h 40"/>
                <a:gd name="T10" fmla="*/ 73 w 163"/>
                <a:gd name="T11" fmla="*/ 26 h 40"/>
                <a:gd name="T12" fmla="*/ 3 w 163"/>
                <a:gd name="T13" fmla="*/ 10 h 40"/>
                <a:gd name="T14" fmla="*/ 0 w 163"/>
                <a:gd name="T15" fmla="*/ 1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3" h="40">
                  <a:moveTo>
                    <a:pt x="0" y="11"/>
                  </a:moveTo>
                  <a:cubicBezTo>
                    <a:pt x="1" y="35"/>
                    <a:pt x="41" y="38"/>
                    <a:pt x="58" y="39"/>
                  </a:cubicBezTo>
                  <a:cubicBezTo>
                    <a:pt x="74" y="40"/>
                    <a:pt x="89" y="38"/>
                    <a:pt x="104" y="33"/>
                  </a:cubicBezTo>
                  <a:cubicBezTo>
                    <a:pt x="123" y="28"/>
                    <a:pt x="147" y="21"/>
                    <a:pt x="162" y="9"/>
                  </a:cubicBezTo>
                  <a:cubicBezTo>
                    <a:pt x="163" y="7"/>
                    <a:pt x="163" y="5"/>
                    <a:pt x="161" y="4"/>
                  </a:cubicBezTo>
                  <a:cubicBezTo>
                    <a:pt x="132" y="0"/>
                    <a:pt x="102" y="23"/>
                    <a:pt x="73" y="26"/>
                  </a:cubicBezTo>
                  <a:cubicBezTo>
                    <a:pt x="50" y="28"/>
                    <a:pt x="20" y="25"/>
                    <a:pt x="3" y="10"/>
                  </a:cubicBezTo>
                  <a:cubicBezTo>
                    <a:pt x="1" y="9"/>
                    <a:pt x="0" y="9"/>
                    <a:pt x="0" y="11"/>
                  </a:cubicBezTo>
                  <a:close/>
                </a:path>
              </a:pathLst>
            </a:custGeom>
            <a:solidFill>
              <a:srgbClr val="755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196"/>
            <p:cNvSpPr>
              <a:spLocks noEditPoints="1"/>
            </p:cNvSpPr>
            <p:nvPr/>
          </p:nvSpPr>
          <p:spPr bwMode="auto">
            <a:xfrm>
              <a:off x="3659188" y="2859882"/>
              <a:ext cx="504825" cy="185738"/>
            </a:xfrm>
            <a:custGeom>
              <a:avLst/>
              <a:gdLst>
                <a:gd name="T0" fmla="*/ 235 w 315"/>
                <a:gd name="T1" fmla="*/ 114 h 115"/>
                <a:gd name="T2" fmla="*/ 240 w 315"/>
                <a:gd name="T3" fmla="*/ 114 h 115"/>
                <a:gd name="T4" fmla="*/ 296 w 315"/>
                <a:gd name="T5" fmla="*/ 68 h 115"/>
                <a:gd name="T6" fmla="*/ 308 w 315"/>
                <a:gd name="T7" fmla="*/ 30 h 115"/>
                <a:gd name="T8" fmla="*/ 314 w 315"/>
                <a:gd name="T9" fmla="*/ 16 h 115"/>
                <a:gd name="T10" fmla="*/ 306 w 315"/>
                <a:gd name="T11" fmla="*/ 6 h 115"/>
                <a:gd name="T12" fmla="*/ 237 w 315"/>
                <a:gd name="T13" fmla="*/ 2 h 115"/>
                <a:gd name="T14" fmla="*/ 237 w 315"/>
                <a:gd name="T15" fmla="*/ 9 h 115"/>
                <a:gd name="T16" fmla="*/ 284 w 315"/>
                <a:gd name="T17" fmla="*/ 14 h 115"/>
                <a:gd name="T18" fmla="*/ 282 w 315"/>
                <a:gd name="T19" fmla="*/ 85 h 115"/>
                <a:gd name="T20" fmla="*/ 235 w 315"/>
                <a:gd name="T21" fmla="*/ 107 h 115"/>
                <a:gd name="T22" fmla="*/ 235 w 315"/>
                <a:gd name="T23" fmla="*/ 114 h 115"/>
                <a:gd name="T24" fmla="*/ 157 w 315"/>
                <a:gd name="T25" fmla="*/ 15 h 115"/>
                <a:gd name="T26" fmla="*/ 83 w 315"/>
                <a:gd name="T27" fmla="*/ 2 h 115"/>
                <a:gd name="T28" fmla="*/ 78 w 315"/>
                <a:gd name="T29" fmla="*/ 2 h 115"/>
                <a:gd name="T30" fmla="*/ 77 w 315"/>
                <a:gd name="T31" fmla="*/ 9 h 115"/>
                <a:gd name="T32" fmla="*/ 129 w 315"/>
                <a:gd name="T33" fmla="*/ 27 h 115"/>
                <a:gd name="T34" fmla="*/ 99 w 315"/>
                <a:gd name="T35" fmla="*/ 103 h 115"/>
                <a:gd name="T36" fmla="*/ 76 w 315"/>
                <a:gd name="T37" fmla="*/ 108 h 115"/>
                <a:gd name="T38" fmla="*/ 75 w 315"/>
                <a:gd name="T39" fmla="*/ 114 h 115"/>
                <a:gd name="T40" fmla="*/ 129 w 315"/>
                <a:gd name="T41" fmla="*/ 80 h 115"/>
                <a:gd name="T42" fmla="*/ 157 w 315"/>
                <a:gd name="T43" fmla="*/ 41 h 115"/>
                <a:gd name="T44" fmla="*/ 182 w 315"/>
                <a:gd name="T45" fmla="*/ 79 h 115"/>
                <a:gd name="T46" fmla="*/ 235 w 315"/>
                <a:gd name="T47" fmla="*/ 114 h 115"/>
                <a:gd name="T48" fmla="*/ 235 w 315"/>
                <a:gd name="T49" fmla="*/ 107 h 115"/>
                <a:gd name="T50" fmla="*/ 211 w 315"/>
                <a:gd name="T51" fmla="*/ 102 h 115"/>
                <a:gd name="T52" fmla="*/ 185 w 315"/>
                <a:gd name="T53" fmla="*/ 26 h 115"/>
                <a:gd name="T54" fmla="*/ 237 w 315"/>
                <a:gd name="T55" fmla="*/ 9 h 115"/>
                <a:gd name="T56" fmla="*/ 237 w 315"/>
                <a:gd name="T57" fmla="*/ 2 h 115"/>
                <a:gd name="T58" fmla="*/ 232 w 315"/>
                <a:gd name="T59" fmla="*/ 2 h 115"/>
                <a:gd name="T60" fmla="*/ 157 w 315"/>
                <a:gd name="T61" fmla="*/ 15 h 115"/>
                <a:gd name="T62" fmla="*/ 78 w 315"/>
                <a:gd name="T63" fmla="*/ 2 h 115"/>
                <a:gd name="T64" fmla="*/ 10 w 315"/>
                <a:gd name="T65" fmla="*/ 6 h 115"/>
                <a:gd name="T66" fmla="*/ 0 w 315"/>
                <a:gd name="T67" fmla="*/ 17 h 115"/>
                <a:gd name="T68" fmla="*/ 5 w 315"/>
                <a:gd name="T69" fmla="*/ 31 h 115"/>
                <a:gd name="T70" fmla="*/ 15 w 315"/>
                <a:gd name="T71" fmla="*/ 68 h 115"/>
                <a:gd name="T72" fmla="*/ 69 w 315"/>
                <a:gd name="T73" fmla="*/ 114 h 115"/>
                <a:gd name="T74" fmla="*/ 75 w 315"/>
                <a:gd name="T75" fmla="*/ 114 h 115"/>
                <a:gd name="T76" fmla="*/ 76 w 315"/>
                <a:gd name="T77" fmla="*/ 108 h 115"/>
                <a:gd name="T78" fmla="*/ 28 w 315"/>
                <a:gd name="T79" fmla="*/ 86 h 115"/>
                <a:gd name="T80" fmla="*/ 31 w 315"/>
                <a:gd name="T81" fmla="*/ 14 h 115"/>
                <a:gd name="T82" fmla="*/ 77 w 315"/>
                <a:gd name="T83" fmla="*/ 9 h 115"/>
                <a:gd name="T84" fmla="*/ 78 w 315"/>
                <a:gd name="T85" fmla="*/ 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15" h="115">
                  <a:moveTo>
                    <a:pt x="235" y="114"/>
                  </a:moveTo>
                  <a:cubicBezTo>
                    <a:pt x="237" y="114"/>
                    <a:pt x="238" y="114"/>
                    <a:pt x="240" y="114"/>
                  </a:cubicBezTo>
                  <a:cubicBezTo>
                    <a:pt x="281" y="110"/>
                    <a:pt x="292" y="91"/>
                    <a:pt x="296" y="68"/>
                  </a:cubicBezTo>
                  <a:cubicBezTo>
                    <a:pt x="301" y="42"/>
                    <a:pt x="302" y="33"/>
                    <a:pt x="308" y="30"/>
                  </a:cubicBezTo>
                  <a:cubicBezTo>
                    <a:pt x="313" y="28"/>
                    <a:pt x="315" y="23"/>
                    <a:pt x="314" y="16"/>
                  </a:cubicBezTo>
                  <a:cubicBezTo>
                    <a:pt x="314" y="9"/>
                    <a:pt x="314" y="8"/>
                    <a:pt x="306" y="6"/>
                  </a:cubicBezTo>
                  <a:cubicBezTo>
                    <a:pt x="299" y="3"/>
                    <a:pt x="264" y="0"/>
                    <a:pt x="237" y="2"/>
                  </a:cubicBezTo>
                  <a:cubicBezTo>
                    <a:pt x="237" y="9"/>
                    <a:pt x="237" y="9"/>
                    <a:pt x="237" y="9"/>
                  </a:cubicBezTo>
                  <a:cubicBezTo>
                    <a:pt x="258" y="8"/>
                    <a:pt x="278" y="10"/>
                    <a:pt x="284" y="14"/>
                  </a:cubicBezTo>
                  <a:cubicBezTo>
                    <a:pt x="298" y="23"/>
                    <a:pt x="294" y="64"/>
                    <a:pt x="282" y="85"/>
                  </a:cubicBezTo>
                  <a:cubicBezTo>
                    <a:pt x="275" y="100"/>
                    <a:pt x="254" y="107"/>
                    <a:pt x="235" y="107"/>
                  </a:cubicBezTo>
                  <a:lnTo>
                    <a:pt x="235" y="114"/>
                  </a:lnTo>
                  <a:close/>
                  <a:moveTo>
                    <a:pt x="157" y="15"/>
                  </a:moveTo>
                  <a:cubicBezTo>
                    <a:pt x="148" y="16"/>
                    <a:pt x="110" y="5"/>
                    <a:pt x="83" y="2"/>
                  </a:cubicBezTo>
                  <a:cubicBezTo>
                    <a:pt x="82" y="2"/>
                    <a:pt x="80" y="2"/>
                    <a:pt x="78" y="2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99" y="10"/>
                    <a:pt x="122" y="15"/>
                    <a:pt x="129" y="27"/>
                  </a:cubicBezTo>
                  <a:cubicBezTo>
                    <a:pt x="142" y="46"/>
                    <a:pt x="119" y="92"/>
                    <a:pt x="99" y="103"/>
                  </a:cubicBezTo>
                  <a:cubicBezTo>
                    <a:pt x="93" y="106"/>
                    <a:pt x="84" y="108"/>
                    <a:pt x="76" y="108"/>
                  </a:cubicBezTo>
                  <a:cubicBezTo>
                    <a:pt x="75" y="114"/>
                    <a:pt x="75" y="114"/>
                    <a:pt x="75" y="114"/>
                  </a:cubicBezTo>
                  <a:cubicBezTo>
                    <a:pt x="112" y="114"/>
                    <a:pt x="125" y="88"/>
                    <a:pt x="129" y="80"/>
                  </a:cubicBezTo>
                  <a:cubicBezTo>
                    <a:pt x="138" y="63"/>
                    <a:pt x="136" y="41"/>
                    <a:pt x="157" y="41"/>
                  </a:cubicBezTo>
                  <a:cubicBezTo>
                    <a:pt x="177" y="41"/>
                    <a:pt x="175" y="63"/>
                    <a:pt x="182" y="79"/>
                  </a:cubicBezTo>
                  <a:cubicBezTo>
                    <a:pt x="186" y="88"/>
                    <a:pt x="198" y="115"/>
                    <a:pt x="235" y="114"/>
                  </a:cubicBezTo>
                  <a:cubicBezTo>
                    <a:pt x="235" y="107"/>
                    <a:pt x="235" y="107"/>
                    <a:pt x="235" y="107"/>
                  </a:cubicBezTo>
                  <a:cubicBezTo>
                    <a:pt x="226" y="107"/>
                    <a:pt x="217" y="106"/>
                    <a:pt x="211" y="102"/>
                  </a:cubicBezTo>
                  <a:cubicBezTo>
                    <a:pt x="191" y="92"/>
                    <a:pt x="171" y="46"/>
                    <a:pt x="185" y="26"/>
                  </a:cubicBezTo>
                  <a:cubicBezTo>
                    <a:pt x="193" y="15"/>
                    <a:pt x="215" y="10"/>
                    <a:pt x="237" y="9"/>
                  </a:cubicBezTo>
                  <a:cubicBezTo>
                    <a:pt x="237" y="2"/>
                    <a:pt x="237" y="2"/>
                    <a:pt x="237" y="2"/>
                  </a:cubicBezTo>
                  <a:cubicBezTo>
                    <a:pt x="235" y="2"/>
                    <a:pt x="234" y="2"/>
                    <a:pt x="232" y="2"/>
                  </a:cubicBezTo>
                  <a:cubicBezTo>
                    <a:pt x="208" y="4"/>
                    <a:pt x="179" y="15"/>
                    <a:pt x="157" y="15"/>
                  </a:cubicBezTo>
                  <a:close/>
                  <a:moveTo>
                    <a:pt x="78" y="2"/>
                  </a:moveTo>
                  <a:cubicBezTo>
                    <a:pt x="51" y="1"/>
                    <a:pt x="16" y="4"/>
                    <a:pt x="10" y="6"/>
                  </a:cubicBezTo>
                  <a:cubicBezTo>
                    <a:pt x="1" y="9"/>
                    <a:pt x="1" y="10"/>
                    <a:pt x="0" y="17"/>
                  </a:cubicBezTo>
                  <a:cubicBezTo>
                    <a:pt x="0" y="23"/>
                    <a:pt x="1" y="29"/>
                    <a:pt x="5" y="31"/>
                  </a:cubicBezTo>
                  <a:cubicBezTo>
                    <a:pt x="12" y="33"/>
                    <a:pt x="12" y="42"/>
                    <a:pt x="15" y="68"/>
                  </a:cubicBezTo>
                  <a:cubicBezTo>
                    <a:pt x="19" y="92"/>
                    <a:pt x="28" y="111"/>
                    <a:pt x="69" y="114"/>
                  </a:cubicBezTo>
                  <a:cubicBezTo>
                    <a:pt x="71" y="114"/>
                    <a:pt x="73" y="114"/>
                    <a:pt x="75" y="114"/>
                  </a:cubicBezTo>
                  <a:cubicBezTo>
                    <a:pt x="76" y="108"/>
                    <a:pt x="76" y="108"/>
                    <a:pt x="76" y="108"/>
                  </a:cubicBezTo>
                  <a:cubicBezTo>
                    <a:pt x="57" y="108"/>
                    <a:pt x="35" y="101"/>
                    <a:pt x="28" y="86"/>
                  </a:cubicBezTo>
                  <a:cubicBezTo>
                    <a:pt x="18" y="65"/>
                    <a:pt x="17" y="23"/>
                    <a:pt x="31" y="14"/>
                  </a:cubicBezTo>
                  <a:cubicBezTo>
                    <a:pt x="37" y="11"/>
                    <a:pt x="57" y="8"/>
                    <a:pt x="77" y="9"/>
                  </a:cubicBezTo>
                  <a:lnTo>
                    <a:pt x="78" y="2"/>
                  </a:lnTo>
                  <a:close/>
                </a:path>
              </a:pathLst>
            </a:custGeom>
            <a:solidFill>
              <a:srgbClr val="C9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197"/>
            <p:cNvSpPr>
              <a:spLocks/>
            </p:cNvSpPr>
            <p:nvPr/>
          </p:nvSpPr>
          <p:spPr bwMode="auto">
            <a:xfrm>
              <a:off x="3908425" y="3271044"/>
              <a:ext cx="142875" cy="284163"/>
            </a:xfrm>
            <a:custGeom>
              <a:avLst/>
              <a:gdLst>
                <a:gd name="T0" fmla="*/ 84 w 90"/>
                <a:gd name="T1" fmla="*/ 0 h 179"/>
                <a:gd name="T2" fmla="*/ 90 w 90"/>
                <a:gd name="T3" fmla="*/ 29 h 179"/>
                <a:gd name="T4" fmla="*/ 71 w 90"/>
                <a:gd name="T5" fmla="*/ 179 h 179"/>
                <a:gd name="T6" fmla="*/ 0 w 90"/>
                <a:gd name="T7" fmla="*/ 105 h 179"/>
                <a:gd name="T8" fmla="*/ 84 w 90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79">
                  <a:moveTo>
                    <a:pt x="84" y="0"/>
                  </a:moveTo>
                  <a:lnTo>
                    <a:pt x="90" y="29"/>
                  </a:lnTo>
                  <a:lnTo>
                    <a:pt x="71" y="179"/>
                  </a:lnTo>
                  <a:lnTo>
                    <a:pt x="0" y="105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198"/>
            <p:cNvSpPr>
              <a:spLocks/>
            </p:cNvSpPr>
            <p:nvPr/>
          </p:nvSpPr>
          <p:spPr bwMode="auto">
            <a:xfrm>
              <a:off x="3908425" y="3271044"/>
              <a:ext cx="142875" cy="284163"/>
            </a:xfrm>
            <a:custGeom>
              <a:avLst/>
              <a:gdLst>
                <a:gd name="T0" fmla="*/ 84 w 90"/>
                <a:gd name="T1" fmla="*/ 0 h 179"/>
                <a:gd name="T2" fmla="*/ 90 w 90"/>
                <a:gd name="T3" fmla="*/ 29 h 179"/>
                <a:gd name="T4" fmla="*/ 71 w 90"/>
                <a:gd name="T5" fmla="*/ 179 h 179"/>
                <a:gd name="T6" fmla="*/ 0 w 90"/>
                <a:gd name="T7" fmla="*/ 105 h 179"/>
                <a:gd name="T8" fmla="*/ 84 w 90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79">
                  <a:moveTo>
                    <a:pt x="84" y="0"/>
                  </a:moveTo>
                  <a:lnTo>
                    <a:pt x="90" y="29"/>
                  </a:lnTo>
                  <a:lnTo>
                    <a:pt x="71" y="179"/>
                  </a:lnTo>
                  <a:lnTo>
                    <a:pt x="0" y="105"/>
                  </a:lnTo>
                  <a:lnTo>
                    <a:pt x="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199"/>
            <p:cNvSpPr>
              <a:spLocks/>
            </p:cNvSpPr>
            <p:nvPr/>
          </p:nvSpPr>
          <p:spPr bwMode="auto">
            <a:xfrm>
              <a:off x="3775075" y="3266282"/>
              <a:ext cx="266700" cy="171450"/>
            </a:xfrm>
            <a:custGeom>
              <a:avLst/>
              <a:gdLst>
                <a:gd name="T0" fmla="*/ 168 w 168"/>
                <a:gd name="T1" fmla="*/ 0 h 108"/>
                <a:gd name="T2" fmla="*/ 84 w 168"/>
                <a:gd name="T3" fmla="*/ 105 h 108"/>
                <a:gd name="T4" fmla="*/ 0 w 168"/>
                <a:gd name="T5" fmla="*/ 0 h 108"/>
                <a:gd name="T6" fmla="*/ 0 w 168"/>
                <a:gd name="T7" fmla="*/ 3 h 108"/>
                <a:gd name="T8" fmla="*/ 84 w 168"/>
                <a:gd name="T9" fmla="*/ 108 h 108"/>
                <a:gd name="T10" fmla="*/ 168 w 168"/>
                <a:gd name="T11" fmla="*/ 3 h 108"/>
                <a:gd name="T12" fmla="*/ 168 w 168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108">
                  <a:moveTo>
                    <a:pt x="168" y="0"/>
                  </a:moveTo>
                  <a:lnTo>
                    <a:pt x="84" y="105"/>
                  </a:lnTo>
                  <a:lnTo>
                    <a:pt x="0" y="0"/>
                  </a:lnTo>
                  <a:lnTo>
                    <a:pt x="0" y="3"/>
                  </a:lnTo>
                  <a:lnTo>
                    <a:pt x="84" y="108"/>
                  </a:lnTo>
                  <a:lnTo>
                    <a:pt x="168" y="3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F2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200"/>
            <p:cNvSpPr>
              <a:spLocks/>
            </p:cNvSpPr>
            <p:nvPr/>
          </p:nvSpPr>
          <p:spPr bwMode="auto">
            <a:xfrm>
              <a:off x="3775075" y="3266282"/>
              <a:ext cx="266700" cy="171450"/>
            </a:xfrm>
            <a:custGeom>
              <a:avLst/>
              <a:gdLst>
                <a:gd name="T0" fmla="*/ 168 w 168"/>
                <a:gd name="T1" fmla="*/ 0 h 108"/>
                <a:gd name="T2" fmla="*/ 84 w 168"/>
                <a:gd name="T3" fmla="*/ 105 h 108"/>
                <a:gd name="T4" fmla="*/ 0 w 168"/>
                <a:gd name="T5" fmla="*/ 0 h 108"/>
                <a:gd name="T6" fmla="*/ 0 w 168"/>
                <a:gd name="T7" fmla="*/ 3 h 108"/>
                <a:gd name="T8" fmla="*/ 84 w 168"/>
                <a:gd name="T9" fmla="*/ 108 h 108"/>
                <a:gd name="T10" fmla="*/ 168 w 168"/>
                <a:gd name="T11" fmla="*/ 3 h 108"/>
                <a:gd name="T12" fmla="*/ 168 w 168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108">
                  <a:moveTo>
                    <a:pt x="168" y="0"/>
                  </a:moveTo>
                  <a:lnTo>
                    <a:pt x="84" y="105"/>
                  </a:lnTo>
                  <a:lnTo>
                    <a:pt x="0" y="0"/>
                  </a:lnTo>
                  <a:lnTo>
                    <a:pt x="0" y="3"/>
                  </a:lnTo>
                  <a:lnTo>
                    <a:pt x="84" y="108"/>
                  </a:lnTo>
                  <a:lnTo>
                    <a:pt x="168" y="3"/>
                  </a:lnTo>
                  <a:lnTo>
                    <a:pt x="16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201"/>
            <p:cNvSpPr>
              <a:spLocks/>
            </p:cNvSpPr>
            <p:nvPr/>
          </p:nvSpPr>
          <p:spPr bwMode="auto">
            <a:xfrm>
              <a:off x="3933825" y="3550444"/>
              <a:ext cx="1588" cy="1588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1 w 1"/>
                <a:gd name="T5" fmla="*/ 1 h 1"/>
                <a:gd name="T6" fmla="*/ 1 w 1"/>
                <a:gd name="T7" fmla="*/ 1 h 1"/>
                <a:gd name="T8" fmla="*/ 0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202"/>
            <p:cNvSpPr>
              <a:spLocks/>
            </p:cNvSpPr>
            <p:nvPr/>
          </p:nvSpPr>
          <p:spPr bwMode="auto">
            <a:xfrm>
              <a:off x="3933825" y="3550444"/>
              <a:ext cx="1588" cy="1588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1 w 1"/>
                <a:gd name="T5" fmla="*/ 1 h 1"/>
                <a:gd name="T6" fmla="*/ 1 w 1"/>
                <a:gd name="T7" fmla="*/ 1 h 1"/>
                <a:gd name="T8" fmla="*/ 0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203"/>
            <p:cNvSpPr>
              <a:spLocks/>
            </p:cNvSpPr>
            <p:nvPr/>
          </p:nvSpPr>
          <p:spPr bwMode="auto">
            <a:xfrm>
              <a:off x="3883025" y="3550444"/>
              <a:ext cx="52388" cy="1588"/>
            </a:xfrm>
            <a:custGeom>
              <a:avLst/>
              <a:gdLst>
                <a:gd name="T0" fmla="*/ 32 w 33"/>
                <a:gd name="T1" fmla="*/ 0 h 1"/>
                <a:gd name="T2" fmla="*/ 0 w 33"/>
                <a:gd name="T3" fmla="*/ 0 h 1"/>
                <a:gd name="T4" fmla="*/ 0 w 33"/>
                <a:gd name="T5" fmla="*/ 1 h 1"/>
                <a:gd name="T6" fmla="*/ 33 w 33"/>
                <a:gd name="T7" fmla="*/ 1 h 1"/>
                <a:gd name="T8" fmla="*/ 32 w 3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">
                  <a:moveTo>
                    <a:pt x="32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33" y="1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B53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204"/>
            <p:cNvSpPr>
              <a:spLocks/>
            </p:cNvSpPr>
            <p:nvPr/>
          </p:nvSpPr>
          <p:spPr bwMode="auto">
            <a:xfrm>
              <a:off x="3883025" y="3550444"/>
              <a:ext cx="52388" cy="1588"/>
            </a:xfrm>
            <a:custGeom>
              <a:avLst/>
              <a:gdLst>
                <a:gd name="T0" fmla="*/ 32 w 33"/>
                <a:gd name="T1" fmla="*/ 0 h 1"/>
                <a:gd name="T2" fmla="*/ 0 w 33"/>
                <a:gd name="T3" fmla="*/ 0 h 1"/>
                <a:gd name="T4" fmla="*/ 0 w 33"/>
                <a:gd name="T5" fmla="*/ 1 h 1"/>
                <a:gd name="T6" fmla="*/ 33 w 33"/>
                <a:gd name="T7" fmla="*/ 1 h 1"/>
                <a:gd name="T8" fmla="*/ 32 w 3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">
                  <a:moveTo>
                    <a:pt x="32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33" y="1"/>
                  </a:lnTo>
                  <a:lnTo>
                    <a:pt x="3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206"/>
            <p:cNvSpPr>
              <a:spLocks/>
            </p:cNvSpPr>
            <p:nvPr/>
          </p:nvSpPr>
          <p:spPr bwMode="auto">
            <a:xfrm>
              <a:off x="3971925" y="3472656"/>
              <a:ext cx="1246188" cy="565150"/>
            </a:xfrm>
            <a:custGeom>
              <a:avLst/>
              <a:gdLst>
                <a:gd name="T0" fmla="*/ 310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09 w 777"/>
                <a:gd name="T11" fmla="*/ 133 h 352"/>
                <a:gd name="T12" fmla="*/ 468 w 777"/>
                <a:gd name="T13" fmla="*/ 1 h 352"/>
                <a:gd name="T14" fmla="*/ 310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0" y="0"/>
                  </a:moveTo>
                  <a:cubicBezTo>
                    <a:pt x="139" y="75"/>
                    <a:pt x="87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09" y="133"/>
                  </a:cubicBezTo>
                  <a:cubicBezTo>
                    <a:pt x="689" y="115"/>
                    <a:pt x="639" y="76"/>
                    <a:pt x="468" y="1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207"/>
            <p:cNvSpPr>
              <a:spLocks/>
            </p:cNvSpPr>
            <p:nvPr/>
          </p:nvSpPr>
          <p:spPr bwMode="auto">
            <a:xfrm>
              <a:off x="3971925" y="3472656"/>
              <a:ext cx="1246188" cy="565150"/>
            </a:xfrm>
            <a:custGeom>
              <a:avLst/>
              <a:gdLst>
                <a:gd name="T0" fmla="*/ 310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09 w 777"/>
                <a:gd name="T11" fmla="*/ 133 h 352"/>
                <a:gd name="T12" fmla="*/ 468 w 777"/>
                <a:gd name="T13" fmla="*/ 1 h 352"/>
                <a:gd name="T14" fmla="*/ 310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0" y="0"/>
                  </a:moveTo>
                  <a:cubicBezTo>
                    <a:pt x="139" y="75"/>
                    <a:pt x="87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09" y="133"/>
                  </a:cubicBezTo>
                  <a:cubicBezTo>
                    <a:pt x="689" y="115"/>
                    <a:pt x="639" y="76"/>
                    <a:pt x="468" y="1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208"/>
            <p:cNvSpPr>
              <a:spLocks/>
            </p:cNvSpPr>
            <p:nvPr/>
          </p:nvSpPr>
          <p:spPr bwMode="auto">
            <a:xfrm>
              <a:off x="4460875" y="3066256"/>
              <a:ext cx="268288" cy="560388"/>
            </a:xfrm>
            <a:custGeom>
              <a:avLst/>
              <a:gdLst>
                <a:gd name="T0" fmla="*/ 0 w 167"/>
                <a:gd name="T1" fmla="*/ 103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3 h 349"/>
                <a:gd name="T12" fmla="*/ 0 w 167"/>
                <a:gd name="T13" fmla="*/ 103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3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3"/>
                    <a:pt x="167" y="103"/>
                    <a:pt x="167" y="103"/>
                  </a:cubicBezTo>
                  <a:cubicBezTo>
                    <a:pt x="167" y="0"/>
                    <a:pt x="0" y="0"/>
                    <a:pt x="0" y="103"/>
                  </a:cubicBezTo>
                </a:path>
              </a:pathLst>
            </a:custGeom>
            <a:solidFill>
              <a:srgbClr val="F6C5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209"/>
            <p:cNvSpPr>
              <a:spLocks/>
            </p:cNvSpPr>
            <p:nvPr/>
          </p:nvSpPr>
          <p:spPr bwMode="auto">
            <a:xfrm>
              <a:off x="4283075" y="3031331"/>
              <a:ext cx="112713" cy="163513"/>
            </a:xfrm>
            <a:custGeom>
              <a:avLst/>
              <a:gdLst>
                <a:gd name="T0" fmla="*/ 20 w 70"/>
                <a:gd name="T1" fmla="*/ 5 h 102"/>
                <a:gd name="T2" fmla="*/ 62 w 70"/>
                <a:gd name="T3" fmla="*/ 42 h 102"/>
                <a:gd name="T4" fmla="*/ 51 w 70"/>
                <a:gd name="T5" fmla="*/ 97 h 102"/>
                <a:gd name="T6" fmla="*/ 9 w 70"/>
                <a:gd name="T7" fmla="*/ 60 h 102"/>
                <a:gd name="T8" fmla="*/ 2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20" y="5"/>
                  </a:moveTo>
                  <a:cubicBezTo>
                    <a:pt x="35" y="0"/>
                    <a:pt x="54" y="17"/>
                    <a:pt x="62" y="42"/>
                  </a:cubicBezTo>
                  <a:cubicBezTo>
                    <a:pt x="70" y="68"/>
                    <a:pt x="65" y="92"/>
                    <a:pt x="51" y="97"/>
                  </a:cubicBezTo>
                  <a:cubicBezTo>
                    <a:pt x="36" y="102"/>
                    <a:pt x="17" y="85"/>
                    <a:pt x="9" y="60"/>
                  </a:cubicBezTo>
                  <a:cubicBezTo>
                    <a:pt x="0" y="34"/>
                    <a:pt x="6" y="10"/>
                    <a:pt x="20" y="5"/>
                  </a:cubicBezTo>
                  <a:close/>
                </a:path>
              </a:pathLst>
            </a:custGeom>
            <a:solidFill>
              <a:srgbClr val="F6C5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210"/>
            <p:cNvSpPr>
              <a:spLocks/>
            </p:cNvSpPr>
            <p:nvPr/>
          </p:nvSpPr>
          <p:spPr bwMode="auto">
            <a:xfrm>
              <a:off x="4791075" y="3031331"/>
              <a:ext cx="112713" cy="163513"/>
            </a:xfrm>
            <a:custGeom>
              <a:avLst/>
              <a:gdLst>
                <a:gd name="T0" fmla="*/ 50 w 70"/>
                <a:gd name="T1" fmla="*/ 5 h 102"/>
                <a:gd name="T2" fmla="*/ 9 w 70"/>
                <a:gd name="T3" fmla="*/ 42 h 102"/>
                <a:gd name="T4" fmla="*/ 20 w 70"/>
                <a:gd name="T5" fmla="*/ 97 h 102"/>
                <a:gd name="T6" fmla="*/ 62 w 70"/>
                <a:gd name="T7" fmla="*/ 60 h 102"/>
                <a:gd name="T8" fmla="*/ 5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0" y="5"/>
                  </a:moveTo>
                  <a:cubicBezTo>
                    <a:pt x="36" y="0"/>
                    <a:pt x="17" y="17"/>
                    <a:pt x="9" y="42"/>
                  </a:cubicBezTo>
                  <a:cubicBezTo>
                    <a:pt x="0" y="68"/>
                    <a:pt x="5" y="92"/>
                    <a:pt x="20" y="97"/>
                  </a:cubicBezTo>
                  <a:cubicBezTo>
                    <a:pt x="35" y="102"/>
                    <a:pt x="53" y="85"/>
                    <a:pt x="62" y="60"/>
                  </a:cubicBezTo>
                  <a:cubicBezTo>
                    <a:pt x="70" y="34"/>
                    <a:pt x="65" y="10"/>
                    <a:pt x="50" y="5"/>
                  </a:cubicBezTo>
                  <a:close/>
                </a:path>
              </a:pathLst>
            </a:custGeom>
            <a:solidFill>
              <a:srgbClr val="F6C5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211"/>
            <p:cNvSpPr>
              <a:spLocks/>
            </p:cNvSpPr>
            <p:nvPr/>
          </p:nvSpPr>
          <p:spPr bwMode="auto">
            <a:xfrm>
              <a:off x="4408488" y="3602831"/>
              <a:ext cx="354013" cy="434975"/>
            </a:xfrm>
            <a:custGeom>
              <a:avLst/>
              <a:gdLst>
                <a:gd name="T0" fmla="*/ 117 w 221"/>
                <a:gd name="T1" fmla="*/ 0 h 271"/>
                <a:gd name="T2" fmla="*/ 0 w 221"/>
                <a:gd name="T3" fmla="*/ 35 h 271"/>
                <a:gd name="T4" fmla="*/ 45 w 221"/>
                <a:gd name="T5" fmla="*/ 271 h 271"/>
                <a:gd name="T6" fmla="*/ 202 w 221"/>
                <a:gd name="T7" fmla="*/ 271 h 271"/>
                <a:gd name="T8" fmla="*/ 221 w 221"/>
                <a:gd name="T9" fmla="*/ 36 h 271"/>
                <a:gd name="T10" fmla="*/ 117 w 221"/>
                <a:gd name="T11" fmla="*/ 0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1" h="271">
                  <a:moveTo>
                    <a:pt x="117" y="0"/>
                  </a:moveTo>
                  <a:cubicBezTo>
                    <a:pt x="117" y="0"/>
                    <a:pt x="0" y="28"/>
                    <a:pt x="0" y="35"/>
                  </a:cubicBezTo>
                  <a:cubicBezTo>
                    <a:pt x="0" y="42"/>
                    <a:pt x="45" y="271"/>
                    <a:pt x="45" y="271"/>
                  </a:cubicBezTo>
                  <a:cubicBezTo>
                    <a:pt x="202" y="271"/>
                    <a:pt x="202" y="271"/>
                    <a:pt x="202" y="271"/>
                  </a:cubicBezTo>
                  <a:cubicBezTo>
                    <a:pt x="221" y="36"/>
                    <a:pt x="221" y="36"/>
                    <a:pt x="221" y="36"/>
                  </a:cubicBezTo>
                  <a:cubicBezTo>
                    <a:pt x="117" y="0"/>
                    <a:pt x="117" y="0"/>
                    <a:pt x="117" y="0"/>
                  </a:cubicBezTo>
                </a:path>
              </a:pathLst>
            </a:custGeom>
            <a:solidFill>
              <a:srgbClr val="9FBA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212"/>
            <p:cNvSpPr>
              <a:spLocks/>
            </p:cNvSpPr>
            <p:nvPr/>
          </p:nvSpPr>
          <p:spPr bwMode="auto">
            <a:xfrm>
              <a:off x="4286250" y="3475831"/>
              <a:ext cx="233363" cy="561975"/>
            </a:xfrm>
            <a:custGeom>
              <a:avLst/>
              <a:gdLst>
                <a:gd name="T0" fmla="*/ 110 w 147"/>
                <a:gd name="T1" fmla="*/ 0 h 354"/>
                <a:gd name="T2" fmla="*/ 110 w 147"/>
                <a:gd name="T3" fmla="*/ 38 h 354"/>
                <a:gd name="T4" fmla="*/ 147 w 147"/>
                <a:gd name="T5" fmla="*/ 354 h 354"/>
                <a:gd name="T6" fmla="*/ 84 w 147"/>
                <a:gd name="T7" fmla="*/ 354 h 354"/>
                <a:gd name="T8" fmla="*/ 14 w 147"/>
                <a:gd name="T9" fmla="*/ 213 h 354"/>
                <a:gd name="T10" fmla="*/ 81 w 147"/>
                <a:gd name="T11" fmla="*/ 170 h 354"/>
                <a:gd name="T12" fmla="*/ 0 w 147"/>
                <a:gd name="T13" fmla="*/ 131 h 354"/>
                <a:gd name="T14" fmla="*/ 74 w 147"/>
                <a:gd name="T15" fmla="*/ 16 h 354"/>
                <a:gd name="T16" fmla="*/ 110 w 147"/>
                <a:gd name="T17" fmla="*/ 0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7" h="354">
                  <a:moveTo>
                    <a:pt x="110" y="0"/>
                  </a:moveTo>
                  <a:lnTo>
                    <a:pt x="110" y="38"/>
                  </a:lnTo>
                  <a:lnTo>
                    <a:pt x="147" y="354"/>
                  </a:lnTo>
                  <a:lnTo>
                    <a:pt x="84" y="354"/>
                  </a:lnTo>
                  <a:lnTo>
                    <a:pt x="14" y="213"/>
                  </a:lnTo>
                  <a:lnTo>
                    <a:pt x="81" y="170"/>
                  </a:lnTo>
                  <a:lnTo>
                    <a:pt x="0" y="131"/>
                  </a:lnTo>
                  <a:lnTo>
                    <a:pt x="74" y="16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213"/>
            <p:cNvSpPr>
              <a:spLocks/>
            </p:cNvSpPr>
            <p:nvPr/>
          </p:nvSpPr>
          <p:spPr bwMode="auto">
            <a:xfrm>
              <a:off x="4670425" y="3475831"/>
              <a:ext cx="231775" cy="561975"/>
            </a:xfrm>
            <a:custGeom>
              <a:avLst/>
              <a:gdLst>
                <a:gd name="T0" fmla="*/ 37 w 146"/>
                <a:gd name="T1" fmla="*/ 0 h 354"/>
                <a:gd name="T2" fmla="*/ 37 w 146"/>
                <a:gd name="T3" fmla="*/ 38 h 354"/>
                <a:gd name="T4" fmla="*/ 0 w 146"/>
                <a:gd name="T5" fmla="*/ 354 h 354"/>
                <a:gd name="T6" fmla="*/ 62 w 146"/>
                <a:gd name="T7" fmla="*/ 354 h 354"/>
                <a:gd name="T8" fmla="*/ 132 w 146"/>
                <a:gd name="T9" fmla="*/ 213 h 354"/>
                <a:gd name="T10" fmla="*/ 65 w 146"/>
                <a:gd name="T11" fmla="*/ 170 h 354"/>
                <a:gd name="T12" fmla="*/ 146 w 146"/>
                <a:gd name="T13" fmla="*/ 131 h 354"/>
                <a:gd name="T14" fmla="*/ 80 w 146"/>
                <a:gd name="T15" fmla="*/ 20 h 354"/>
                <a:gd name="T16" fmla="*/ 37 w 146"/>
                <a:gd name="T17" fmla="*/ 0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6" h="354">
                  <a:moveTo>
                    <a:pt x="37" y="0"/>
                  </a:moveTo>
                  <a:lnTo>
                    <a:pt x="37" y="38"/>
                  </a:lnTo>
                  <a:lnTo>
                    <a:pt x="0" y="354"/>
                  </a:lnTo>
                  <a:lnTo>
                    <a:pt x="62" y="354"/>
                  </a:lnTo>
                  <a:lnTo>
                    <a:pt x="132" y="213"/>
                  </a:lnTo>
                  <a:lnTo>
                    <a:pt x="65" y="170"/>
                  </a:lnTo>
                  <a:lnTo>
                    <a:pt x="146" y="131"/>
                  </a:lnTo>
                  <a:lnTo>
                    <a:pt x="80" y="2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1B1B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214"/>
            <p:cNvSpPr>
              <a:spLocks/>
            </p:cNvSpPr>
            <p:nvPr/>
          </p:nvSpPr>
          <p:spPr bwMode="auto">
            <a:xfrm>
              <a:off x="4537075" y="3602831"/>
              <a:ext cx="114300" cy="111125"/>
            </a:xfrm>
            <a:custGeom>
              <a:avLst/>
              <a:gdLst>
                <a:gd name="T0" fmla="*/ 0 w 72"/>
                <a:gd name="T1" fmla="*/ 39 h 70"/>
                <a:gd name="T2" fmla="*/ 20 w 72"/>
                <a:gd name="T3" fmla="*/ 70 h 70"/>
                <a:gd name="T4" fmla="*/ 52 w 72"/>
                <a:gd name="T5" fmla="*/ 70 h 70"/>
                <a:gd name="T6" fmla="*/ 72 w 72"/>
                <a:gd name="T7" fmla="*/ 39 h 70"/>
                <a:gd name="T8" fmla="*/ 37 w 72"/>
                <a:gd name="T9" fmla="*/ 0 h 70"/>
                <a:gd name="T10" fmla="*/ 0 w 72"/>
                <a:gd name="T11" fmla="*/ 3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70">
                  <a:moveTo>
                    <a:pt x="0" y="39"/>
                  </a:moveTo>
                  <a:cubicBezTo>
                    <a:pt x="20" y="70"/>
                    <a:pt x="20" y="70"/>
                    <a:pt x="20" y="70"/>
                  </a:cubicBezTo>
                  <a:cubicBezTo>
                    <a:pt x="31" y="70"/>
                    <a:pt x="41" y="70"/>
                    <a:pt x="52" y="70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39"/>
                    <a:pt x="0" y="39"/>
                    <a:pt x="0" y="39"/>
                  </a:cubicBezTo>
                </a:path>
              </a:pathLst>
            </a:custGeom>
            <a:solidFill>
              <a:srgbClr val="28A8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215"/>
            <p:cNvSpPr>
              <a:spLocks/>
            </p:cNvSpPr>
            <p:nvPr/>
          </p:nvSpPr>
          <p:spPr bwMode="auto">
            <a:xfrm>
              <a:off x="4524375" y="3713956"/>
              <a:ext cx="142875" cy="323850"/>
            </a:xfrm>
            <a:custGeom>
              <a:avLst/>
              <a:gdLst>
                <a:gd name="T0" fmla="*/ 28 w 90"/>
                <a:gd name="T1" fmla="*/ 0 h 204"/>
                <a:gd name="T2" fmla="*/ 0 w 90"/>
                <a:gd name="T3" fmla="*/ 204 h 204"/>
                <a:gd name="T4" fmla="*/ 90 w 90"/>
                <a:gd name="T5" fmla="*/ 204 h 204"/>
                <a:gd name="T6" fmla="*/ 60 w 90"/>
                <a:gd name="T7" fmla="*/ 0 h 204"/>
                <a:gd name="T8" fmla="*/ 28 w 90"/>
                <a:gd name="T9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04">
                  <a:moveTo>
                    <a:pt x="28" y="0"/>
                  </a:moveTo>
                  <a:lnTo>
                    <a:pt x="0" y="204"/>
                  </a:lnTo>
                  <a:lnTo>
                    <a:pt x="90" y="204"/>
                  </a:lnTo>
                  <a:lnTo>
                    <a:pt x="60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28A8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Freeform 216"/>
            <p:cNvSpPr>
              <a:spLocks/>
            </p:cNvSpPr>
            <p:nvPr/>
          </p:nvSpPr>
          <p:spPr bwMode="auto">
            <a:xfrm>
              <a:off x="4524375" y="3713956"/>
              <a:ext cx="142875" cy="323850"/>
            </a:xfrm>
            <a:custGeom>
              <a:avLst/>
              <a:gdLst>
                <a:gd name="T0" fmla="*/ 28 w 90"/>
                <a:gd name="T1" fmla="*/ 0 h 204"/>
                <a:gd name="T2" fmla="*/ 0 w 90"/>
                <a:gd name="T3" fmla="*/ 204 h 204"/>
                <a:gd name="T4" fmla="*/ 90 w 90"/>
                <a:gd name="T5" fmla="*/ 204 h 204"/>
                <a:gd name="T6" fmla="*/ 60 w 90"/>
                <a:gd name="T7" fmla="*/ 0 h 204"/>
                <a:gd name="T8" fmla="*/ 28 w 90"/>
                <a:gd name="T9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04">
                  <a:moveTo>
                    <a:pt x="28" y="0"/>
                  </a:moveTo>
                  <a:lnTo>
                    <a:pt x="0" y="204"/>
                  </a:lnTo>
                  <a:lnTo>
                    <a:pt x="90" y="204"/>
                  </a:lnTo>
                  <a:lnTo>
                    <a:pt x="60" y="0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217"/>
            <p:cNvSpPr>
              <a:spLocks/>
            </p:cNvSpPr>
            <p:nvPr/>
          </p:nvSpPr>
          <p:spPr bwMode="auto">
            <a:xfrm>
              <a:off x="4448175" y="3434556"/>
              <a:ext cx="147638" cy="282575"/>
            </a:xfrm>
            <a:custGeom>
              <a:avLst/>
              <a:gdLst>
                <a:gd name="T0" fmla="*/ 8 w 93"/>
                <a:gd name="T1" fmla="*/ 0 h 178"/>
                <a:gd name="T2" fmla="*/ 0 w 93"/>
                <a:gd name="T3" fmla="*/ 29 h 178"/>
                <a:gd name="T4" fmla="*/ 21 w 93"/>
                <a:gd name="T5" fmla="*/ 178 h 178"/>
                <a:gd name="T6" fmla="*/ 93 w 93"/>
                <a:gd name="T7" fmla="*/ 106 h 178"/>
                <a:gd name="T8" fmla="*/ 8 w 93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78">
                  <a:moveTo>
                    <a:pt x="8" y="0"/>
                  </a:moveTo>
                  <a:lnTo>
                    <a:pt x="0" y="29"/>
                  </a:lnTo>
                  <a:lnTo>
                    <a:pt x="21" y="178"/>
                  </a:lnTo>
                  <a:lnTo>
                    <a:pt x="93" y="106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Freeform 218"/>
            <p:cNvSpPr>
              <a:spLocks/>
            </p:cNvSpPr>
            <p:nvPr/>
          </p:nvSpPr>
          <p:spPr bwMode="auto">
            <a:xfrm>
              <a:off x="4448175" y="3434556"/>
              <a:ext cx="147638" cy="282575"/>
            </a:xfrm>
            <a:custGeom>
              <a:avLst/>
              <a:gdLst>
                <a:gd name="T0" fmla="*/ 8 w 93"/>
                <a:gd name="T1" fmla="*/ 0 h 178"/>
                <a:gd name="T2" fmla="*/ 0 w 93"/>
                <a:gd name="T3" fmla="*/ 29 h 178"/>
                <a:gd name="T4" fmla="*/ 21 w 93"/>
                <a:gd name="T5" fmla="*/ 178 h 178"/>
                <a:gd name="T6" fmla="*/ 93 w 93"/>
                <a:gd name="T7" fmla="*/ 106 h 178"/>
                <a:gd name="T8" fmla="*/ 8 w 93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78">
                  <a:moveTo>
                    <a:pt x="8" y="0"/>
                  </a:moveTo>
                  <a:lnTo>
                    <a:pt x="0" y="29"/>
                  </a:lnTo>
                  <a:lnTo>
                    <a:pt x="21" y="178"/>
                  </a:lnTo>
                  <a:lnTo>
                    <a:pt x="93" y="106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Freeform 219"/>
            <p:cNvSpPr>
              <a:spLocks/>
            </p:cNvSpPr>
            <p:nvPr/>
          </p:nvSpPr>
          <p:spPr bwMode="auto">
            <a:xfrm>
              <a:off x="4460875" y="3378994"/>
              <a:ext cx="268288" cy="93663"/>
            </a:xfrm>
            <a:custGeom>
              <a:avLst/>
              <a:gdLst>
                <a:gd name="T0" fmla="*/ 0 w 167"/>
                <a:gd name="T1" fmla="*/ 0 h 58"/>
                <a:gd name="T2" fmla="*/ 0 w 167"/>
                <a:gd name="T3" fmla="*/ 6 h 58"/>
                <a:gd name="T4" fmla="*/ 83 w 167"/>
                <a:gd name="T5" fmla="*/ 58 h 58"/>
                <a:gd name="T6" fmla="*/ 85 w 167"/>
                <a:gd name="T7" fmla="*/ 58 h 58"/>
                <a:gd name="T8" fmla="*/ 167 w 167"/>
                <a:gd name="T9" fmla="*/ 9 h 58"/>
                <a:gd name="T10" fmla="*/ 167 w 167"/>
                <a:gd name="T11" fmla="*/ 0 h 58"/>
                <a:gd name="T12" fmla="*/ 0 w 167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8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42" y="56"/>
                    <a:pt x="83" y="58"/>
                  </a:cubicBezTo>
                  <a:cubicBezTo>
                    <a:pt x="84" y="58"/>
                    <a:pt x="84" y="58"/>
                    <a:pt x="85" y="58"/>
                  </a:cubicBezTo>
                  <a:cubicBezTo>
                    <a:pt x="125" y="58"/>
                    <a:pt x="167" y="9"/>
                    <a:pt x="167" y="9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59E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Freeform 220"/>
            <p:cNvSpPr>
              <a:spLocks/>
            </p:cNvSpPr>
            <p:nvPr/>
          </p:nvSpPr>
          <p:spPr bwMode="auto">
            <a:xfrm>
              <a:off x="4183063" y="2682081"/>
              <a:ext cx="823913" cy="758825"/>
            </a:xfrm>
            <a:custGeom>
              <a:avLst/>
              <a:gdLst>
                <a:gd name="T0" fmla="*/ 256 w 513"/>
                <a:gd name="T1" fmla="*/ 0 h 473"/>
                <a:gd name="T2" fmla="*/ 115 w 513"/>
                <a:gd name="T3" fmla="*/ 378 h 473"/>
                <a:gd name="T4" fmla="*/ 256 w 513"/>
                <a:gd name="T5" fmla="*/ 473 h 473"/>
                <a:gd name="T6" fmla="*/ 398 w 513"/>
                <a:gd name="T7" fmla="*/ 378 h 473"/>
                <a:gd name="T8" fmla="*/ 256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6" y="0"/>
                  </a:moveTo>
                  <a:cubicBezTo>
                    <a:pt x="0" y="0"/>
                    <a:pt x="98" y="351"/>
                    <a:pt x="115" y="378"/>
                  </a:cubicBezTo>
                  <a:cubicBezTo>
                    <a:pt x="133" y="408"/>
                    <a:pt x="215" y="473"/>
                    <a:pt x="256" y="473"/>
                  </a:cubicBezTo>
                  <a:cubicBezTo>
                    <a:pt x="298" y="473"/>
                    <a:pt x="379" y="408"/>
                    <a:pt x="398" y="378"/>
                  </a:cubicBezTo>
                  <a:cubicBezTo>
                    <a:pt x="414" y="351"/>
                    <a:pt x="513" y="0"/>
                    <a:pt x="256" y="0"/>
                  </a:cubicBezTo>
                  <a:close/>
                </a:path>
              </a:pathLst>
            </a:custGeom>
            <a:solidFill>
              <a:srgbClr val="F6C5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Freeform 221"/>
            <p:cNvSpPr>
              <a:spLocks noEditPoints="1"/>
            </p:cNvSpPr>
            <p:nvPr/>
          </p:nvSpPr>
          <p:spPr bwMode="auto">
            <a:xfrm>
              <a:off x="4279900" y="2585244"/>
              <a:ext cx="647700" cy="584200"/>
            </a:xfrm>
            <a:custGeom>
              <a:avLst/>
              <a:gdLst>
                <a:gd name="T0" fmla="*/ 311 w 404"/>
                <a:gd name="T1" fmla="*/ 68 h 363"/>
                <a:gd name="T2" fmla="*/ 51 w 404"/>
                <a:gd name="T3" fmla="*/ 97 h 363"/>
                <a:gd name="T4" fmla="*/ 30 w 404"/>
                <a:gd name="T5" fmla="*/ 357 h 363"/>
                <a:gd name="T6" fmla="*/ 30 w 404"/>
                <a:gd name="T7" fmla="*/ 357 h 363"/>
                <a:gd name="T8" fmla="*/ 30 w 404"/>
                <a:gd name="T9" fmla="*/ 360 h 363"/>
                <a:gd name="T10" fmla="*/ 32 w 404"/>
                <a:gd name="T11" fmla="*/ 363 h 363"/>
                <a:gd name="T12" fmla="*/ 37 w 404"/>
                <a:gd name="T13" fmla="*/ 362 h 363"/>
                <a:gd name="T14" fmla="*/ 37 w 404"/>
                <a:gd name="T15" fmla="*/ 361 h 363"/>
                <a:gd name="T16" fmla="*/ 37 w 404"/>
                <a:gd name="T17" fmla="*/ 340 h 363"/>
                <a:gd name="T18" fmla="*/ 32 w 404"/>
                <a:gd name="T19" fmla="*/ 307 h 363"/>
                <a:gd name="T20" fmla="*/ 77 w 404"/>
                <a:gd name="T21" fmla="*/ 183 h 363"/>
                <a:gd name="T22" fmla="*/ 86 w 404"/>
                <a:gd name="T23" fmla="*/ 171 h 363"/>
                <a:gd name="T24" fmla="*/ 97 w 404"/>
                <a:gd name="T25" fmla="*/ 159 h 363"/>
                <a:gd name="T26" fmla="*/ 103 w 404"/>
                <a:gd name="T27" fmla="*/ 154 h 363"/>
                <a:gd name="T28" fmla="*/ 242 w 404"/>
                <a:gd name="T29" fmla="*/ 176 h 363"/>
                <a:gd name="T30" fmla="*/ 296 w 404"/>
                <a:gd name="T31" fmla="*/ 189 h 363"/>
                <a:gd name="T32" fmla="*/ 311 w 404"/>
                <a:gd name="T33" fmla="*/ 177 h 363"/>
                <a:gd name="T34" fmla="*/ 359 w 404"/>
                <a:gd name="T35" fmla="*/ 315 h 363"/>
                <a:gd name="T36" fmla="*/ 356 w 404"/>
                <a:gd name="T37" fmla="*/ 340 h 363"/>
                <a:gd name="T38" fmla="*/ 356 w 404"/>
                <a:gd name="T39" fmla="*/ 361 h 363"/>
                <a:gd name="T40" fmla="*/ 356 w 404"/>
                <a:gd name="T41" fmla="*/ 362 h 363"/>
                <a:gd name="T42" fmla="*/ 361 w 404"/>
                <a:gd name="T43" fmla="*/ 363 h 363"/>
                <a:gd name="T44" fmla="*/ 363 w 404"/>
                <a:gd name="T45" fmla="*/ 360 h 363"/>
                <a:gd name="T46" fmla="*/ 364 w 404"/>
                <a:gd name="T47" fmla="*/ 351 h 363"/>
                <a:gd name="T48" fmla="*/ 366 w 404"/>
                <a:gd name="T49" fmla="*/ 338 h 363"/>
                <a:gd name="T50" fmla="*/ 311 w 404"/>
                <a:gd name="T51" fmla="*/ 68 h 363"/>
                <a:gd name="T52" fmla="*/ 180 w 404"/>
                <a:gd name="T53" fmla="*/ 135 h 363"/>
                <a:gd name="T54" fmla="*/ 176 w 404"/>
                <a:gd name="T55" fmla="*/ 134 h 363"/>
                <a:gd name="T56" fmla="*/ 182 w 404"/>
                <a:gd name="T57" fmla="*/ 135 h 363"/>
                <a:gd name="T58" fmla="*/ 180 w 404"/>
                <a:gd name="T59" fmla="*/ 135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04" h="363">
                  <a:moveTo>
                    <a:pt x="311" y="68"/>
                  </a:moveTo>
                  <a:cubicBezTo>
                    <a:pt x="225" y="0"/>
                    <a:pt x="91" y="41"/>
                    <a:pt x="51" y="97"/>
                  </a:cubicBezTo>
                  <a:cubicBezTo>
                    <a:pt x="0" y="168"/>
                    <a:pt x="18" y="276"/>
                    <a:pt x="30" y="357"/>
                  </a:cubicBezTo>
                  <a:cubicBezTo>
                    <a:pt x="30" y="357"/>
                    <a:pt x="30" y="357"/>
                    <a:pt x="30" y="357"/>
                  </a:cubicBezTo>
                  <a:cubicBezTo>
                    <a:pt x="30" y="358"/>
                    <a:pt x="30" y="359"/>
                    <a:pt x="30" y="360"/>
                  </a:cubicBezTo>
                  <a:cubicBezTo>
                    <a:pt x="31" y="360"/>
                    <a:pt x="32" y="362"/>
                    <a:pt x="32" y="363"/>
                  </a:cubicBezTo>
                  <a:cubicBezTo>
                    <a:pt x="33" y="363"/>
                    <a:pt x="36" y="363"/>
                    <a:pt x="37" y="362"/>
                  </a:cubicBezTo>
                  <a:cubicBezTo>
                    <a:pt x="37" y="362"/>
                    <a:pt x="37" y="361"/>
                    <a:pt x="37" y="361"/>
                  </a:cubicBezTo>
                  <a:cubicBezTo>
                    <a:pt x="38" y="354"/>
                    <a:pt x="37" y="340"/>
                    <a:pt x="37" y="340"/>
                  </a:cubicBezTo>
                  <a:cubicBezTo>
                    <a:pt x="37" y="328"/>
                    <a:pt x="34" y="318"/>
                    <a:pt x="32" y="307"/>
                  </a:cubicBezTo>
                  <a:cubicBezTo>
                    <a:pt x="41" y="256"/>
                    <a:pt x="65" y="245"/>
                    <a:pt x="77" y="183"/>
                  </a:cubicBezTo>
                  <a:cubicBezTo>
                    <a:pt x="80" y="179"/>
                    <a:pt x="83" y="175"/>
                    <a:pt x="86" y="171"/>
                  </a:cubicBezTo>
                  <a:cubicBezTo>
                    <a:pt x="89" y="167"/>
                    <a:pt x="93" y="162"/>
                    <a:pt x="97" y="159"/>
                  </a:cubicBezTo>
                  <a:cubicBezTo>
                    <a:pt x="99" y="157"/>
                    <a:pt x="101" y="156"/>
                    <a:pt x="103" y="154"/>
                  </a:cubicBezTo>
                  <a:cubicBezTo>
                    <a:pt x="150" y="137"/>
                    <a:pt x="198" y="158"/>
                    <a:pt x="242" y="176"/>
                  </a:cubicBezTo>
                  <a:cubicBezTo>
                    <a:pt x="259" y="182"/>
                    <a:pt x="278" y="191"/>
                    <a:pt x="296" y="189"/>
                  </a:cubicBezTo>
                  <a:cubicBezTo>
                    <a:pt x="304" y="189"/>
                    <a:pt x="310" y="183"/>
                    <a:pt x="311" y="177"/>
                  </a:cubicBezTo>
                  <a:cubicBezTo>
                    <a:pt x="332" y="240"/>
                    <a:pt x="349" y="269"/>
                    <a:pt x="359" y="315"/>
                  </a:cubicBezTo>
                  <a:cubicBezTo>
                    <a:pt x="358" y="323"/>
                    <a:pt x="356" y="331"/>
                    <a:pt x="356" y="340"/>
                  </a:cubicBezTo>
                  <a:cubicBezTo>
                    <a:pt x="356" y="340"/>
                    <a:pt x="355" y="354"/>
                    <a:pt x="356" y="361"/>
                  </a:cubicBezTo>
                  <a:cubicBezTo>
                    <a:pt x="356" y="361"/>
                    <a:pt x="356" y="362"/>
                    <a:pt x="356" y="362"/>
                  </a:cubicBezTo>
                  <a:cubicBezTo>
                    <a:pt x="357" y="363"/>
                    <a:pt x="360" y="363"/>
                    <a:pt x="361" y="363"/>
                  </a:cubicBezTo>
                  <a:cubicBezTo>
                    <a:pt x="361" y="362"/>
                    <a:pt x="363" y="360"/>
                    <a:pt x="363" y="360"/>
                  </a:cubicBezTo>
                  <a:cubicBezTo>
                    <a:pt x="364" y="357"/>
                    <a:pt x="364" y="354"/>
                    <a:pt x="364" y="351"/>
                  </a:cubicBezTo>
                  <a:cubicBezTo>
                    <a:pt x="364" y="347"/>
                    <a:pt x="365" y="342"/>
                    <a:pt x="366" y="338"/>
                  </a:cubicBezTo>
                  <a:cubicBezTo>
                    <a:pt x="379" y="288"/>
                    <a:pt x="404" y="90"/>
                    <a:pt x="311" y="68"/>
                  </a:cubicBezTo>
                  <a:close/>
                  <a:moveTo>
                    <a:pt x="180" y="135"/>
                  </a:moveTo>
                  <a:cubicBezTo>
                    <a:pt x="179" y="135"/>
                    <a:pt x="177" y="134"/>
                    <a:pt x="176" y="134"/>
                  </a:cubicBezTo>
                  <a:cubicBezTo>
                    <a:pt x="178" y="134"/>
                    <a:pt x="180" y="135"/>
                    <a:pt x="182" y="135"/>
                  </a:cubicBezTo>
                  <a:cubicBezTo>
                    <a:pt x="181" y="135"/>
                    <a:pt x="181" y="135"/>
                    <a:pt x="180" y="135"/>
                  </a:cubicBezTo>
                  <a:close/>
                </a:path>
              </a:pathLst>
            </a:custGeom>
            <a:solidFill>
              <a:srgbClr val="605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Freeform 222"/>
            <p:cNvSpPr>
              <a:spLocks/>
            </p:cNvSpPr>
            <p:nvPr/>
          </p:nvSpPr>
          <p:spPr bwMode="auto">
            <a:xfrm>
              <a:off x="4595813" y="3434556"/>
              <a:ext cx="141288" cy="285750"/>
            </a:xfrm>
            <a:custGeom>
              <a:avLst/>
              <a:gdLst>
                <a:gd name="T0" fmla="*/ 84 w 89"/>
                <a:gd name="T1" fmla="*/ 0 h 180"/>
                <a:gd name="T2" fmla="*/ 89 w 89"/>
                <a:gd name="T3" fmla="*/ 29 h 180"/>
                <a:gd name="T4" fmla="*/ 70 w 89"/>
                <a:gd name="T5" fmla="*/ 180 h 180"/>
                <a:gd name="T6" fmla="*/ 0 w 89"/>
                <a:gd name="T7" fmla="*/ 106 h 180"/>
                <a:gd name="T8" fmla="*/ 84 w 89"/>
                <a:gd name="T9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80">
                  <a:moveTo>
                    <a:pt x="84" y="0"/>
                  </a:moveTo>
                  <a:lnTo>
                    <a:pt x="89" y="29"/>
                  </a:lnTo>
                  <a:lnTo>
                    <a:pt x="70" y="180"/>
                  </a:lnTo>
                  <a:lnTo>
                    <a:pt x="0" y="106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Freeform 223"/>
            <p:cNvSpPr>
              <a:spLocks/>
            </p:cNvSpPr>
            <p:nvPr/>
          </p:nvSpPr>
          <p:spPr bwMode="auto">
            <a:xfrm>
              <a:off x="4595813" y="3434556"/>
              <a:ext cx="141288" cy="285750"/>
            </a:xfrm>
            <a:custGeom>
              <a:avLst/>
              <a:gdLst>
                <a:gd name="T0" fmla="*/ 84 w 89"/>
                <a:gd name="T1" fmla="*/ 0 h 180"/>
                <a:gd name="T2" fmla="*/ 89 w 89"/>
                <a:gd name="T3" fmla="*/ 29 h 180"/>
                <a:gd name="T4" fmla="*/ 70 w 89"/>
                <a:gd name="T5" fmla="*/ 180 h 180"/>
                <a:gd name="T6" fmla="*/ 0 w 89"/>
                <a:gd name="T7" fmla="*/ 106 h 180"/>
                <a:gd name="T8" fmla="*/ 84 w 89"/>
                <a:gd name="T9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80">
                  <a:moveTo>
                    <a:pt x="84" y="0"/>
                  </a:moveTo>
                  <a:lnTo>
                    <a:pt x="89" y="29"/>
                  </a:lnTo>
                  <a:lnTo>
                    <a:pt x="70" y="180"/>
                  </a:lnTo>
                  <a:lnTo>
                    <a:pt x="0" y="106"/>
                  </a:lnTo>
                  <a:lnTo>
                    <a:pt x="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Freeform 224"/>
            <p:cNvSpPr>
              <a:spLocks/>
            </p:cNvSpPr>
            <p:nvPr/>
          </p:nvSpPr>
          <p:spPr bwMode="auto">
            <a:xfrm>
              <a:off x="4460875" y="3431381"/>
              <a:ext cx="268288" cy="171450"/>
            </a:xfrm>
            <a:custGeom>
              <a:avLst/>
              <a:gdLst>
                <a:gd name="T0" fmla="*/ 169 w 169"/>
                <a:gd name="T1" fmla="*/ 0 h 108"/>
                <a:gd name="T2" fmla="*/ 85 w 169"/>
                <a:gd name="T3" fmla="*/ 105 h 108"/>
                <a:gd name="T4" fmla="*/ 0 w 169"/>
                <a:gd name="T5" fmla="*/ 0 h 108"/>
                <a:gd name="T6" fmla="*/ 0 w 169"/>
                <a:gd name="T7" fmla="*/ 2 h 108"/>
                <a:gd name="T8" fmla="*/ 85 w 169"/>
                <a:gd name="T9" fmla="*/ 108 h 108"/>
                <a:gd name="T10" fmla="*/ 169 w 169"/>
                <a:gd name="T11" fmla="*/ 2 h 108"/>
                <a:gd name="T12" fmla="*/ 169 w 16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108">
                  <a:moveTo>
                    <a:pt x="169" y="0"/>
                  </a:moveTo>
                  <a:lnTo>
                    <a:pt x="85" y="105"/>
                  </a:lnTo>
                  <a:lnTo>
                    <a:pt x="0" y="0"/>
                  </a:lnTo>
                  <a:lnTo>
                    <a:pt x="0" y="2"/>
                  </a:lnTo>
                  <a:lnTo>
                    <a:pt x="85" y="108"/>
                  </a:lnTo>
                  <a:lnTo>
                    <a:pt x="169" y="2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9BB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225"/>
            <p:cNvSpPr>
              <a:spLocks/>
            </p:cNvSpPr>
            <p:nvPr/>
          </p:nvSpPr>
          <p:spPr bwMode="auto">
            <a:xfrm>
              <a:off x="4460875" y="3431381"/>
              <a:ext cx="268288" cy="171450"/>
            </a:xfrm>
            <a:custGeom>
              <a:avLst/>
              <a:gdLst>
                <a:gd name="T0" fmla="*/ 169 w 169"/>
                <a:gd name="T1" fmla="*/ 0 h 108"/>
                <a:gd name="T2" fmla="*/ 85 w 169"/>
                <a:gd name="T3" fmla="*/ 105 h 108"/>
                <a:gd name="T4" fmla="*/ 0 w 169"/>
                <a:gd name="T5" fmla="*/ 0 h 108"/>
                <a:gd name="T6" fmla="*/ 0 w 169"/>
                <a:gd name="T7" fmla="*/ 2 h 108"/>
                <a:gd name="T8" fmla="*/ 85 w 169"/>
                <a:gd name="T9" fmla="*/ 108 h 108"/>
                <a:gd name="T10" fmla="*/ 169 w 169"/>
                <a:gd name="T11" fmla="*/ 2 h 108"/>
                <a:gd name="T12" fmla="*/ 169 w 16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108">
                  <a:moveTo>
                    <a:pt x="169" y="0"/>
                  </a:moveTo>
                  <a:lnTo>
                    <a:pt x="85" y="105"/>
                  </a:lnTo>
                  <a:lnTo>
                    <a:pt x="0" y="0"/>
                  </a:lnTo>
                  <a:lnTo>
                    <a:pt x="0" y="2"/>
                  </a:lnTo>
                  <a:lnTo>
                    <a:pt x="85" y="108"/>
                  </a:lnTo>
                  <a:lnTo>
                    <a:pt x="169" y="2"/>
                  </a:lnTo>
                  <a:lnTo>
                    <a:pt x="16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Freeform 226"/>
            <p:cNvSpPr>
              <a:spLocks noEditPoints="1"/>
            </p:cNvSpPr>
            <p:nvPr/>
          </p:nvSpPr>
          <p:spPr bwMode="auto">
            <a:xfrm>
              <a:off x="4568825" y="3713956"/>
              <a:ext cx="50800" cy="1588"/>
            </a:xfrm>
            <a:custGeom>
              <a:avLst/>
              <a:gdLst>
                <a:gd name="T0" fmla="*/ 0 w 32"/>
                <a:gd name="T1" fmla="*/ 0 h 1"/>
                <a:gd name="T2" fmla="*/ 0 w 32"/>
                <a:gd name="T3" fmla="*/ 1 h 1"/>
                <a:gd name="T4" fmla="*/ 0 w 32"/>
                <a:gd name="T5" fmla="*/ 1 h 1"/>
                <a:gd name="T6" fmla="*/ 0 w 32"/>
                <a:gd name="T7" fmla="*/ 0 h 1"/>
                <a:gd name="T8" fmla="*/ 32 w 32"/>
                <a:gd name="T9" fmla="*/ 0 h 1"/>
                <a:gd name="T10" fmla="*/ 32 w 32"/>
                <a:gd name="T11" fmla="*/ 0 h 1"/>
                <a:gd name="T12" fmla="*/ 32 w 32"/>
                <a:gd name="T13" fmla="*/ 1 h 1"/>
                <a:gd name="T14" fmla="*/ 32 w 32"/>
                <a:gd name="T15" fmla="*/ 1 h 1"/>
                <a:gd name="T16" fmla="*/ 32 w 32"/>
                <a:gd name="T1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close/>
                  <a:moveTo>
                    <a:pt x="32" y="0"/>
                  </a:moveTo>
                  <a:lnTo>
                    <a:pt x="32" y="0"/>
                  </a:lnTo>
                  <a:lnTo>
                    <a:pt x="32" y="1"/>
                  </a:lnTo>
                  <a:lnTo>
                    <a:pt x="32" y="1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8FA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Freeform 227"/>
            <p:cNvSpPr>
              <a:spLocks noEditPoints="1"/>
            </p:cNvSpPr>
            <p:nvPr/>
          </p:nvSpPr>
          <p:spPr bwMode="auto">
            <a:xfrm>
              <a:off x="4568825" y="3713956"/>
              <a:ext cx="50800" cy="1588"/>
            </a:xfrm>
            <a:custGeom>
              <a:avLst/>
              <a:gdLst>
                <a:gd name="T0" fmla="*/ 0 w 32"/>
                <a:gd name="T1" fmla="*/ 0 h 1"/>
                <a:gd name="T2" fmla="*/ 0 w 32"/>
                <a:gd name="T3" fmla="*/ 1 h 1"/>
                <a:gd name="T4" fmla="*/ 0 w 32"/>
                <a:gd name="T5" fmla="*/ 1 h 1"/>
                <a:gd name="T6" fmla="*/ 0 w 32"/>
                <a:gd name="T7" fmla="*/ 0 h 1"/>
                <a:gd name="T8" fmla="*/ 32 w 32"/>
                <a:gd name="T9" fmla="*/ 0 h 1"/>
                <a:gd name="T10" fmla="*/ 32 w 32"/>
                <a:gd name="T11" fmla="*/ 0 h 1"/>
                <a:gd name="T12" fmla="*/ 32 w 32"/>
                <a:gd name="T13" fmla="*/ 1 h 1"/>
                <a:gd name="T14" fmla="*/ 32 w 32"/>
                <a:gd name="T15" fmla="*/ 1 h 1"/>
                <a:gd name="T16" fmla="*/ 32 w 32"/>
                <a:gd name="T1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moveTo>
                    <a:pt x="32" y="0"/>
                  </a:moveTo>
                  <a:lnTo>
                    <a:pt x="32" y="0"/>
                  </a:lnTo>
                  <a:lnTo>
                    <a:pt x="32" y="1"/>
                  </a:lnTo>
                  <a:lnTo>
                    <a:pt x="32" y="1"/>
                  </a:lnTo>
                  <a:lnTo>
                    <a:pt x="3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Rectangle 228"/>
            <p:cNvSpPr>
              <a:spLocks noChangeArrowheads="1"/>
            </p:cNvSpPr>
            <p:nvPr/>
          </p:nvSpPr>
          <p:spPr bwMode="auto">
            <a:xfrm>
              <a:off x="4568825" y="3713956"/>
              <a:ext cx="50800" cy="1588"/>
            </a:xfrm>
            <a:prstGeom prst="rect">
              <a:avLst/>
            </a:prstGeom>
            <a:solidFill>
              <a:srgbClr val="2497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Rectangle 229"/>
            <p:cNvSpPr>
              <a:spLocks noChangeArrowheads="1"/>
            </p:cNvSpPr>
            <p:nvPr/>
          </p:nvSpPr>
          <p:spPr bwMode="auto">
            <a:xfrm>
              <a:off x="4568825" y="3713956"/>
              <a:ext cx="50800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" name="Rectangle 5"/>
          <p:cNvSpPr/>
          <p:nvPr userDrawn="1"/>
        </p:nvSpPr>
        <p:spPr>
          <a:xfrm>
            <a:off x="0" y="990600"/>
            <a:ext cx="9144000" cy="4152900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8839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Foot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50300"/>
            <a:ext cx="2133600" cy="273844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www.bestppt.com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-85047"/>
            <a:ext cx="9144000" cy="167743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483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7793" y="130723"/>
            <a:ext cx="6096000" cy="35608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40232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2382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D60D1EDE-7116-2443-9BDD-368CE5B3766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2" name="Date Placeholder 3"/>
          <p:cNvSpPr txBox="1">
            <a:spLocks/>
          </p:cNvSpPr>
          <p:nvPr userDrawn="1"/>
        </p:nvSpPr>
        <p:spPr>
          <a:xfrm>
            <a:off x="457200" y="472382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Raleway"/>
                <a:ea typeface="+mn-ea"/>
                <a:cs typeface="Raleway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0" dirty="0" err="1" smtClean="0">
                <a:latin typeface="Calibri Light" panose="020F0302020204030204" pitchFamily="34" charset="0"/>
              </a:rPr>
              <a:t>www.coral-club.com</a:t>
            </a:r>
            <a:endParaRPr lang="en-US" i="0" dirty="0">
              <a:latin typeface="Calibri Light" panose="020F0302020204030204" pitchFamily="34" charset="0"/>
            </a:endParaRPr>
          </a:p>
        </p:txBody>
      </p:sp>
      <p:grpSp>
        <p:nvGrpSpPr>
          <p:cNvPr id="27" name="Group 26"/>
          <p:cNvGrpSpPr/>
          <p:nvPr userDrawn="1"/>
        </p:nvGrpSpPr>
        <p:grpSpPr>
          <a:xfrm>
            <a:off x="4257731" y="4720365"/>
            <a:ext cx="628539" cy="280755"/>
            <a:chOff x="3256504" y="4721279"/>
            <a:chExt cx="628539" cy="280755"/>
          </a:xfrm>
        </p:grpSpPr>
        <p:sp>
          <p:nvSpPr>
            <p:cNvPr id="5" name="Oval 4"/>
            <p:cNvSpPr/>
            <p:nvPr userDrawn="1"/>
          </p:nvSpPr>
          <p:spPr>
            <a:xfrm>
              <a:off x="3256504" y="4721279"/>
              <a:ext cx="276847" cy="276847"/>
            </a:xfrm>
            <a:prstGeom prst="ellipse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 userDrawn="1"/>
          </p:nvSpPr>
          <p:spPr>
            <a:xfrm>
              <a:off x="3608196" y="4725187"/>
              <a:ext cx="276847" cy="276847"/>
            </a:xfrm>
            <a:prstGeom prst="ellipse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7"/>
            <p:cNvGrpSpPr/>
            <p:nvPr userDrawn="1"/>
          </p:nvGrpSpPr>
          <p:grpSpPr>
            <a:xfrm>
              <a:off x="3365891" y="4826243"/>
              <a:ext cx="45719" cy="73401"/>
              <a:chOff x="3345327" y="4804129"/>
              <a:chExt cx="74099" cy="118964"/>
            </a:xfrm>
          </p:grpSpPr>
          <p:cxnSp>
            <p:nvCxnSpPr>
              <p:cNvPr id="31" name="Straight Connector 30"/>
              <p:cNvCxnSpPr/>
              <p:nvPr userDrawn="1"/>
            </p:nvCxnSpPr>
            <p:spPr>
              <a:xfrm rot="16200000">
                <a:off x="3350846" y="4798611"/>
                <a:ext cx="63061" cy="74098"/>
              </a:xfrm>
              <a:prstGeom prst="line">
                <a:avLst/>
              </a:prstGeom>
              <a:ln w="9525" cmpd="sng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 userDrawn="1"/>
            </p:nvCxnSpPr>
            <p:spPr>
              <a:xfrm>
                <a:off x="3345327" y="4861369"/>
                <a:ext cx="74097" cy="61724"/>
              </a:xfrm>
              <a:prstGeom prst="line">
                <a:avLst/>
              </a:prstGeom>
              <a:ln w="9525" cmpd="sng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oup 33"/>
            <p:cNvGrpSpPr/>
            <p:nvPr userDrawn="1"/>
          </p:nvGrpSpPr>
          <p:grpSpPr>
            <a:xfrm flipH="1" flipV="1">
              <a:off x="3727667" y="4823914"/>
              <a:ext cx="45719" cy="73401"/>
              <a:chOff x="3345327" y="4804129"/>
              <a:chExt cx="74099" cy="118964"/>
            </a:xfrm>
          </p:grpSpPr>
          <p:cxnSp>
            <p:nvCxnSpPr>
              <p:cNvPr id="35" name="Straight Connector 34"/>
              <p:cNvCxnSpPr/>
              <p:nvPr userDrawn="1"/>
            </p:nvCxnSpPr>
            <p:spPr>
              <a:xfrm rot="16200000">
                <a:off x="3350846" y="4798611"/>
                <a:ext cx="63061" cy="74098"/>
              </a:xfrm>
              <a:prstGeom prst="line">
                <a:avLst/>
              </a:prstGeom>
              <a:ln w="9525" cmpd="sng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 userDrawn="1"/>
            </p:nvCxnSpPr>
            <p:spPr>
              <a:xfrm>
                <a:off x="3345327" y="4861369"/>
                <a:ext cx="74097" cy="61724"/>
              </a:xfrm>
              <a:prstGeom prst="line">
                <a:avLst/>
              </a:prstGeom>
              <a:ln w="9525" cmpd="sng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37" name="Straight Connector 36"/>
          <p:cNvCxnSpPr/>
          <p:nvPr userDrawn="1"/>
        </p:nvCxnSpPr>
        <p:spPr>
          <a:xfrm flipH="1">
            <a:off x="399803" y="562064"/>
            <a:ext cx="8318131" cy="0"/>
          </a:xfrm>
          <a:prstGeom prst="line">
            <a:avLst/>
          </a:prstGeom>
          <a:ln w="9525" cmpd="sng">
            <a:solidFill>
              <a:srgbClr val="E0E0E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" name="Изображение 39" descr="CC_Logo_Green.eps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9314" y="130723"/>
            <a:ext cx="461049" cy="304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053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2" r:id="rId4"/>
    <p:sldLayoutId id="2147483652" r:id="rId5"/>
    <p:sldLayoutId id="2147483653" r:id="rId6"/>
    <p:sldLayoutId id="2147483666" r:id="rId7"/>
    <p:sldLayoutId id="2147483668" r:id="rId8"/>
    <p:sldLayoutId id="2147483667" r:id="rId9"/>
    <p:sldLayoutId id="2147483660" r:id="rId10"/>
    <p:sldLayoutId id="214748366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1400" b="1" kern="1200">
          <a:solidFill>
            <a:schemeClr val="tx1"/>
          </a:solidFill>
          <a:latin typeface="Raleway"/>
          <a:ea typeface="+mj-ea"/>
          <a:cs typeface="Raleway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Raleway"/>
          <a:ea typeface="+mn-ea"/>
          <a:cs typeface="Raleway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Raleway"/>
          <a:ea typeface="+mn-ea"/>
          <a:cs typeface="Raleway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Raleway"/>
          <a:ea typeface="+mn-ea"/>
          <a:cs typeface="Raleway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Raleway"/>
          <a:ea typeface="+mn-ea"/>
          <a:cs typeface="Raleway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Raleway"/>
          <a:ea typeface="+mn-ea"/>
          <a:cs typeface="Raleway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.png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emf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jp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jp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png"/><Relationship Id="rId4" Type="http://schemas.openxmlformats.org/officeDocument/2006/relationships/image" Target="../media/image46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Users\Olga.Shirimova\Desktop\Hi_Fiber_background (1)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" y="-1587"/>
            <a:ext cx="9144000" cy="514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961686" y="314325"/>
            <a:ext cx="5220627" cy="609600"/>
          </a:xfrm>
          <a:prstGeom prst="rect">
            <a:avLst/>
          </a:prstGeom>
          <a:noFill/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40000"/>
              </a:lnSpc>
            </a:pPr>
            <a:endParaRPr lang="ru-RU" sz="1100" b="1" dirty="0" smtClean="0">
              <a:solidFill>
                <a:srgbClr val="EF1156"/>
              </a:solidFill>
              <a:latin typeface="Raleway"/>
              <a:cs typeface="Raleway"/>
            </a:endParaRPr>
          </a:p>
        </p:txBody>
      </p:sp>
      <p:sp>
        <p:nvSpPr>
          <p:cNvPr id="23" name="object 3"/>
          <p:cNvSpPr txBox="1">
            <a:spLocks/>
          </p:cNvSpPr>
          <p:nvPr/>
        </p:nvSpPr>
        <p:spPr>
          <a:xfrm>
            <a:off x="3328351" y="4461094"/>
            <a:ext cx="2487295" cy="2680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algn="ctr">
              <a:lnSpc>
                <a:spcPts val="2375"/>
              </a:lnSpc>
            </a:pPr>
            <a:r>
              <a:rPr lang="en-US" sz="1100" spc="55" dirty="0" smtClean="0">
                <a:solidFill>
                  <a:schemeClr val="bg1"/>
                </a:solidFill>
              </a:rPr>
              <a:t>CORAL-CLUB.COM</a:t>
            </a:r>
            <a:endParaRPr lang="en-US" sz="1100" spc="55" dirty="0">
              <a:solidFill>
                <a:schemeClr val="bg1"/>
              </a:solidFill>
            </a:endParaRPr>
          </a:p>
        </p:txBody>
      </p:sp>
      <p:sp>
        <p:nvSpPr>
          <p:cNvPr id="7" name="Rectangle 5"/>
          <p:cNvSpPr/>
          <p:nvPr/>
        </p:nvSpPr>
        <p:spPr>
          <a:xfrm>
            <a:off x="3260110" y="572057"/>
            <a:ext cx="4788513" cy="1379574"/>
          </a:xfrm>
          <a:prstGeom prst="rect">
            <a:avLst/>
          </a:prstGeom>
          <a:noFill/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 smtClean="0">
              <a:solidFill>
                <a:schemeClr val="bg1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Raleway"/>
              <a:cs typeface="Raleway"/>
            </a:endParaRPr>
          </a:p>
          <a:p>
            <a:r>
              <a:rPr lang="ru-RU" sz="4000" b="1" dirty="0" smtClean="0">
                <a:solidFill>
                  <a:srgbClr val="FFFF99"/>
                </a:solidFill>
                <a:latin typeface="Raleway"/>
                <a:cs typeface="Raleway"/>
              </a:rPr>
              <a:t>Дейли Делишес </a:t>
            </a:r>
            <a:br>
              <a:rPr lang="ru-RU" sz="4000" b="1" dirty="0" smtClean="0">
                <a:solidFill>
                  <a:srgbClr val="FFFF99"/>
                </a:solidFill>
                <a:latin typeface="Raleway"/>
                <a:cs typeface="Raleway"/>
              </a:rPr>
            </a:br>
            <a:r>
              <a:rPr lang="ru-RU" sz="4000" b="1" dirty="0" smtClean="0">
                <a:solidFill>
                  <a:srgbClr val="FFFF99"/>
                </a:solidFill>
                <a:latin typeface="Raleway"/>
                <a:cs typeface="Raleway"/>
              </a:rPr>
              <a:t>Хай-</a:t>
            </a:r>
            <a:r>
              <a:rPr lang="ru-RU" sz="4000" b="1" dirty="0" err="1" smtClean="0">
                <a:solidFill>
                  <a:srgbClr val="FFFF99"/>
                </a:solidFill>
                <a:latin typeface="Raleway"/>
                <a:cs typeface="Raleway"/>
              </a:rPr>
              <a:t>Файбер</a:t>
            </a:r>
            <a:r>
              <a:rPr lang="ru-RU" b="1" dirty="0" smtClean="0">
                <a:solidFill>
                  <a:srgbClr val="FFFF99"/>
                </a:solidFill>
                <a:latin typeface="Raleway"/>
                <a:cs typeface="Raleway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Raleway"/>
                <a:cs typeface="Raleway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Raleway"/>
                <a:cs typeface="Raleway"/>
              </a:rPr>
            </a:br>
            <a:endParaRPr lang="ru-RU" sz="3200" b="1" dirty="0">
              <a:solidFill>
                <a:srgbClr val="7030A0"/>
              </a:solidFill>
            </a:endParaRPr>
          </a:p>
          <a:p>
            <a:pPr algn="ctr"/>
            <a:endParaRPr lang="ru-RU" sz="2800" b="1" dirty="0" smtClean="0">
              <a:solidFill>
                <a:srgbClr val="EF1156"/>
              </a:solidFill>
              <a:latin typeface="Raleway"/>
              <a:cs typeface="Raleway"/>
            </a:endParaRPr>
          </a:p>
        </p:txBody>
      </p:sp>
      <p:pic>
        <p:nvPicPr>
          <p:cNvPr id="8" name="Изображение 17" descr="CC_Logo_Green.eps"/>
          <p:cNvPicPr>
            <a:picLocks noChangeAspect="1"/>
          </p:cNvPicPr>
          <p:nvPr/>
        </p:nvPicPr>
        <p:blipFill>
          <a:blip r:embed="rId4" cstate="screen">
            <a:duotone>
              <a:prstClr val="black"/>
              <a:srgbClr val="EF1156">
                <a:tint val="45000"/>
                <a:satMod val="400000"/>
              </a:srgbClr>
            </a:duotone>
            <a:lum bright="64000" contrast="5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6196" y="344016"/>
            <a:ext cx="689688" cy="456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96035" y="36786"/>
            <a:ext cx="4558350" cy="4558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60111" y="2142698"/>
            <a:ext cx="50769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Сбалансированный источник пищевых волокон с ярким </a:t>
            </a:r>
            <a:r>
              <a:rPr lang="ru-RU" sz="2800" b="1" dirty="0" err="1" smtClean="0">
                <a:solidFill>
                  <a:schemeClr val="bg1"/>
                </a:solidFill>
              </a:rPr>
              <a:t>ягодно</a:t>
            </a:r>
            <a:r>
              <a:rPr lang="ru-RU" sz="2800" b="1" dirty="0">
                <a:solidFill>
                  <a:schemeClr val="bg1"/>
                </a:solidFill>
              </a:rPr>
              <a:t>-</a:t>
            </a:r>
            <a:r>
              <a:rPr lang="ru-RU" sz="2800" b="1" dirty="0" smtClean="0">
                <a:solidFill>
                  <a:schemeClr val="bg1"/>
                </a:solidFill>
              </a:rPr>
              <a:t>фруктовым вкусом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4325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Shape 759"/>
          <p:cNvSpPr>
            <a:spLocks noGrp="1"/>
          </p:cNvSpPr>
          <p:nvPr>
            <p:ph type="sldNum" sz="quarter" idx="4294967295"/>
          </p:nvPr>
        </p:nvSpPr>
        <p:spPr>
          <a:xfrm>
            <a:off x="8969375" y="4651375"/>
            <a:ext cx="174625" cy="223838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 spc="0"/>
            </a:pPr>
            <a:fld id="{86CB4B4D-7CA3-9044-876B-883B54F8677D}" type="slidenum">
              <a:rPr sz="1400" spc="36"/>
              <a:pPr lvl="0">
                <a:defRPr sz="1800" spc="0"/>
              </a:pPr>
              <a:t>10</a:t>
            </a:fld>
            <a:endParaRPr sz="1400" spc="36"/>
          </a:p>
        </p:txBody>
      </p:sp>
      <p:pic>
        <p:nvPicPr>
          <p:cNvPr id="33" name="Изображение 17" descr="CC_Logo_Green.eps"/>
          <p:cNvPicPr>
            <a:picLocks noChangeAspect="1"/>
          </p:cNvPicPr>
          <p:nvPr/>
        </p:nvPicPr>
        <p:blipFill>
          <a:blip r:embed="rId3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305" y="145109"/>
            <a:ext cx="515154" cy="34066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5324138" y="315442"/>
            <a:ext cx="3577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117909" y="0"/>
            <a:ext cx="4026091" cy="521174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454498" y="1238772"/>
            <a:ext cx="3645237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00" b="1" dirty="0">
                <a:solidFill>
                  <a:schemeClr val="bg1"/>
                </a:solidFill>
              </a:rPr>
              <a:t>Клетчатка –</a:t>
            </a:r>
            <a:r>
              <a:rPr lang="ru-RU" sz="5000" b="1" dirty="0" smtClean="0">
                <a:solidFill>
                  <a:schemeClr val="bg1"/>
                </a:solidFill>
              </a:rPr>
              <a:t/>
            </a:r>
            <a:br>
              <a:rPr lang="ru-RU" sz="5000" b="1" dirty="0" smtClean="0">
                <a:solidFill>
                  <a:schemeClr val="bg1"/>
                </a:solidFill>
              </a:rPr>
            </a:br>
            <a:r>
              <a:rPr lang="ru-RU" sz="5000" b="1" dirty="0" smtClean="0">
                <a:solidFill>
                  <a:schemeClr val="bg1"/>
                </a:solidFill>
              </a:rPr>
              <a:t>это здоровье</a:t>
            </a:r>
          </a:p>
          <a:p>
            <a:endParaRPr lang="ru-RU" sz="4000" b="1" dirty="0">
              <a:solidFill>
                <a:schemeClr val="bg1"/>
              </a:solidFill>
            </a:endParaRPr>
          </a:p>
          <a:p>
            <a:pPr algn="ctr"/>
            <a:endParaRPr lang="ru-RU" sz="3200" b="1" dirty="0">
              <a:solidFill>
                <a:schemeClr val="bg1"/>
              </a:solidFill>
            </a:endParaRPr>
          </a:p>
          <a:p>
            <a:pPr algn="ctr"/>
            <a:endParaRPr lang="ru-RU" sz="3200" dirty="0"/>
          </a:p>
          <a:p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48" y="1"/>
            <a:ext cx="5545753" cy="5211740"/>
          </a:xfrm>
          <a:prstGeom prst="rect">
            <a:avLst/>
          </a:prstGeom>
          <a:ln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2225946452"/>
      </p:ext>
    </p:extLst>
  </p:cSld>
  <p:clrMapOvr>
    <a:masterClrMapping/>
  </p:clrMapOvr>
  <p:transition spd="slow">
    <p:push dir="u"/>
  </p:transition>
  <p:timing>
    <p:tnLst>
      <p:par>
        <p:cTn id="1" dur="indefinite" restart="never" fill="hold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Shape 758"/>
          <p:cNvSpPr/>
          <p:nvPr/>
        </p:nvSpPr>
        <p:spPr>
          <a:xfrm>
            <a:off x="-4762" y="2569"/>
            <a:ext cx="9153524" cy="5143500"/>
          </a:xfrm>
          <a:prstGeom prst="rect">
            <a:avLst/>
          </a:prstGeom>
          <a:solidFill>
            <a:srgbClr val="A6AAA9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9" name="Shape 759"/>
          <p:cNvSpPr>
            <a:spLocks noGrp="1"/>
          </p:cNvSpPr>
          <p:nvPr>
            <p:ph type="sldNum" sz="quarter" idx="4294967295"/>
          </p:nvPr>
        </p:nvSpPr>
        <p:spPr>
          <a:xfrm>
            <a:off x="8969375" y="4651375"/>
            <a:ext cx="174625" cy="223838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 spc="0"/>
            </a:pPr>
            <a:fld id="{86CB4B4D-7CA3-9044-876B-883B54F8677D}" type="slidenum">
              <a:rPr sz="1400" spc="36"/>
              <a:pPr lvl="0">
                <a:defRPr sz="1800" spc="0"/>
              </a:pPr>
              <a:t>11</a:t>
            </a:fld>
            <a:endParaRPr sz="1400" spc="36"/>
          </a:p>
        </p:txBody>
      </p:sp>
      <p:pic>
        <p:nvPicPr>
          <p:cNvPr id="33" name="Изображение 17" descr="CC_Logo_Green.eps"/>
          <p:cNvPicPr>
            <a:picLocks noChangeAspect="1"/>
          </p:cNvPicPr>
          <p:nvPr/>
        </p:nvPicPr>
        <p:blipFill>
          <a:blip r:embed="rId3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305" y="145109"/>
            <a:ext cx="515154" cy="34066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5324138" y="315442"/>
            <a:ext cx="3577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94831" y="-3"/>
            <a:ext cx="4404904" cy="5146072"/>
          </a:xfrm>
          <a:prstGeom prst="rect">
            <a:avLst/>
          </a:prstGeom>
          <a:solidFill>
            <a:srgbClr val="D15B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169706" y="650715"/>
            <a:ext cx="397429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chemeClr val="bg1"/>
                </a:solidFill>
              </a:rPr>
              <a:t>Клетчатка </a:t>
            </a:r>
            <a:r>
              <a:rPr lang="ru-RU" sz="5400" b="1" dirty="0" smtClean="0">
                <a:solidFill>
                  <a:schemeClr val="bg1"/>
                </a:solidFill>
              </a:rPr>
              <a:t>–</a:t>
            </a:r>
            <a:r>
              <a:rPr lang="ru-RU" sz="5400" b="1" dirty="0">
                <a:solidFill>
                  <a:schemeClr val="bg1"/>
                </a:solidFill>
              </a:rPr>
              <a:t/>
            </a:r>
            <a:br>
              <a:rPr lang="ru-RU" sz="5400" b="1" dirty="0">
                <a:solidFill>
                  <a:schemeClr val="bg1"/>
                </a:solidFill>
              </a:rPr>
            </a:br>
            <a:r>
              <a:rPr lang="ru-RU" sz="5400" b="1" dirty="0" smtClean="0">
                <a:solidFill>
                  <a:schemeClr val="bg1"/>
                </a:solidFill>
              </a:rPr>
              <a:t>это</a:t>
            </a:r>
            <a:br>
              <a:rPr lang="ru-RU" sz="5400" b="1" dirty="0" smtClean="0">
                <a:solidFill>
                  <a:schemeClr val="bg1"/>
                </a:solidFill>
              </a:rPr>
            </a:br>
            <a:r>
              <a:rPr lang="ru-RU" sz="5400" b="1" dirty="0" smtClean="0">
                <a:solidFill>
                  <a:schemeClr val="bg1"/>
                </a:solidFill>
              </a:rPr>
              <a:t> красота</a:t>
            </a:r>
            <a:endParaRPr lang="ru-RU" sz="5400" b="1" dirty="0">
              <a:solidFill>
                <a:schemeClr val="bg1"/>
              </a:solidFill>
            </a:endParaRPr>
          </a:p>
          <a:p>
            <a:pPr algn="ctr"/>
            <a:endParaRPr lang="ru-RU" sz="3200" b="1" dirty="0">
              <a:solidFill>
                <a:schemeClr val="bg1"/>
              </a:solidFill>
            </a:endParaRPr>
          </a:p>
          <a:p>
            <a:pPr algn="ctr"/>
            <a:endParaRPr lang="ru-RU" sz="3200" dirty="0"/>
          </a:p>
          <a:p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762" y="-2"/>
            <a:ext cx="5066779" cy="514350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9731097"/>
      </p:ext>
    </p:extLst>
  </p:cSld>
  <p:clrMapOvr>
    <a:masterClrMapping/>
  </p:clrMapOvr>
  <p:transition spd="slow">
    <p:push dir="u"/>
  </p:transition>
  <p:timing>
    <p:tnLst>
      <p:par>
        <p:cTn id="1" dur="indefinite" restart="never" fill="hold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Shape 758"/>
          <p:cNvSpPr/>
          <p:nvPr/>
        </p:nvSpPr>
        <p:spPr>
          <a:xfrm>
            <a:off x="-4762" y="2569"/>
            <a:ext cx="9153524" cy="5143500"/>
          </a:xfrm>
          <a:prstGeom prst="rect">
            <a:avLst/>
          </a:prstGeom>
          <a:solidFill>
            <a:srgbClr val="A6AAA9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9" name="Shape 759"/>
          <p:cNvSpPr>
            <a:spLocks noGrp="1"/>
          </p:cNvSpPr>
          <p:nvPr>
            <p:ph type="sldNum" sz="quarter" idx="4294967295"/>
          </p:nvPr>
        </p:nvSpPr>
        <p:spPr>
          <a:xfrm>
            <a:off x="8969375" y="4651375"/>
            <a:ext cx="174625" cy="223838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 spc="0"/>
            </a:pPr>
            <a:fld id="{86CB4B4D-7CA3-9044-876B-883B54F8677D}" type="slidenum">
              <a:rPr sz="1400" spc="36"/>
              <a:pPr lvl="0">
                <a:defRPr sz="1800" spc="0"/>
              </a:pPr>
              <a:t>12</a:t>
            </a:fld>
            <a:endParaRPr sz="1400" spc="36"/>
          </a:p>
        </p:txBody>
      </p:sp>
      <p:pic>
        <p:nvPicPr>
          <p:cNvPr id="33" name="Изображение 17" descr="CC_Logo_Green.eps"/>
          <p:cNvPicPr>
            <a:picLocks noChangeAspect="1"/>
          </p:cNvPicPr>
          <p:nvPr/>
        </p:nvPicPr>
        <p:blipFill>
          <a:blip r:embed="rId3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305" y="145109"/>
            <a:ext cx="515154" cy="34066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5324138" y="315442"/>
            <a:ext cx="3577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930555" y="-3"/>
            <a:ext cx="5169180" cy="5146072"/>
          </a:xfrm>
          <a:prstGeom prst="rect">
            <a:avLst/>
          </a:prstGeom>
          <a:solidFill>
            <a:srgbClr val="3E9A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213444" y="513780"/>
            <a:ext cx="3878759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00" b="1" dirty="0">
                <a:solidFill>
                  <a:schemeClr val="bg1"/>
                </a:solidFill>
              </a:rPr>
              <a:t>Клетчатка </a:t>
            </a:r>
            <a:r>
              <a:rPr lang="ru-RU" sz="5000" b="1" dirty="0" smtClean="0">
                <a:solidFill>
                  <a:schemeClr val="bg1"/>
                </a:solidFill>
              </a:rPr>
              <a:t>–</a:t>
            </a:r>
            <a:r>
              <a:rPr lang="ru-RU" sz="5000" b="1" dirty="0">
                <a:solidFill>
                  <a:schemeClr val="bg1"/>
                </a:solidFill>
              </a:rPr>
              <a:t/>
            </a:r>
            <a:br>
              <a:rPr lang="ru-RU" sz="5000" b="1" dirty="0">
                <a:solidFill>
                  <a:schemeClr val="bg1"/>
                </a:solidFill>
              </a:rPr>
            </a:br>
            <a:r>
              <a:rPr lang="ru-RU" sz="5000" b="1" dirty="0" smtClean="0">
                <a:solidFill>
                  <a:schemeClr val="bg1"/>
                </a:solidFill>
              </a:rPr>
              <a:t>это стройность!</a:t>
            </a:r>
            <a:endParaRPr lang="ru-RU" sz="5000" b="1" dirty="0">
              <a:solidFill>
                <a:schemeClr val="bg1"/>
              </a:solidFill>
            </a:endParaRPr>
          </a:p>
          <a:p>
            <a:pPr algn="ctr"/>
            <a:endParaRPr lang="ru-RU" sz="3200" b="1" dirty="0">
              <a:solidFill>
                <a:schemeClr val="bg1"/>
              </a:solidFill>
            </a:endParaRPr>
          </a:p>
          <a:p>
            <a:pPr algn="ctr"/>
            <a:endParaRPr lang="ru-RU" sz="3200" dirty="0"/>
          </a:p>
          <a:p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058" y="-3"/>
            <a:ext cx="5356196" cy="5146071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3667432"/>
      </p:ext>
    </p:extLst>
  </p:cSld>
  <p:clrMapOvr>
    <a:masterClrMapping/>
  </p:clrMapOvr>
  <p:transition spd="slow">
    <p:push dir="u"/>
  </p:transition>
  <p:timing>
    <p:tnLst>
      <p:par>
        <p:cTn id="1" dur="indefinite" restart="never" fill="hold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Users\Olga.Shirimova\Desktop\Hi_Fiber_background (1)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9" name="Shape 759"/>
          <p:cNvSpPr>
            <a:spLocks noGrp="1"/>
          </p:cNvSpPr>
          <p:nvPr>
            <p:ph type="sldNum" sz="quarter" idx="4294967295"/>
          </p:nvPr>
        </p:nvSpPr>
        <p:spPr>
          <a:xfrm>
            <a:off x="8969375" y="4651375"/>
            <a:ext cx="174625" cy="223838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 spc="0"/>
            </a:pPr>
            <a:fld id="{86CB4B4D-7CA3-9044-876B-883B54F8677D}" type="slidenum">
              <a:rPr sz="1400" spc="36"/>
              <a:pPr lvl="0">
                <a:defRPr sz="1800" spc="0"/>
              </a:pPr>
              <a:t>13</a:t>
            </a:fld>
            <a:endParaRPr sz="1400" spc="36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96522" y="-287988"/>
            <a:ext cx="4859022" cy="4859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70204" y="4076354"/>
            <a:ext cx="381127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FFFF99"/>
                </a:solidFill>
              </a:rPr>
              <a:t>1 </a:t>
            </a:r>
            <a:r>
              <a:rPr lang="ru-RU" sz="1400" dirty="0" smtClean="0">
                <a:solidFill>
                  <a:srgbClr val="FFFF99"/>
                </a:solidFill>
              </a:rPr>
              <a:t>банка </a:t>
            </a:r>
            <a:r>
              <a:rPr lang="ru-RU" sz="1400" dirty="0">
                <a:solidFill>
                  <a:srgbClr val="FFFF99"/>
                </a:solidFill>
              </a:rPr>
              <a:t>= 30 порций (по 9 г), </a:t>
            </a:r>
            <a:r>
              <a:rPr lang="ru-RU" sz="1400" dirty="0" smtClean="0">
                <a:solidFill>
                  <a:srgbClr val="FFFF99"/>
                </a:solidFill>
              </a:rPr>
              <a:t/>
            </a:r>
            <a:br>
              <a:rPr lang="ru-RU" sz="1400" dirty="0" smtClean="0">
                <a:solidFill>
                  <a:srgbClr val="FFFF99"/>
                </a:solidFill>
              </a:rPr>
            </a:br>
            <a:r>
              <a:rPr lang="ru-RU" sz="1400" dirty="0" smtClean="0">
                <a:solidFill>
                  <a:srgbClr val="FFFF99"/>
                </a:solidFill>
              </a:rPr>
              <a:t>по </a:t>
            </a:r>
            <a:r>
              <a:rPr lang="ru-RU" sz="1400" dirty="0">
                <a:solidFill>
                  <a:srgbClr val="FFFF99"/>
                </a:solidFill>
              </a:rPr>
              <a:t>1 порции в день.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629025" y="352425"/>
            <a:ext cx="5201076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+mj-lt"/>
                <a:ea typeface="Roboto Light" panose="02000000000000000000" pitchFamily="2" charset="0"/>
              </a:rPr>
              <a:t>Дейли Делишес Хай-</a:t>
            </a:r>
            <a:r>
              <a:rPr lang="ru-RU" sz="2800" b="1" dirty="0" err="1" smtClean="0">
                <a:solidFill>
                  <a:schemeClr val="bg1"/>
                </a:solidFill>
                <a:latin typeface="+mj-lt"/>
                <a:ea typeface="Roboto Light" panose="02000000000000000000" pitchFamily="2" charset="0"/>
              </a:rPr>
              <a:t>Файбер</a:t>
            </a:r>
            <a:r>
              <a:rPr lang="ru-RU" sz="2800" b="1" dirty="0" smtClean="0">
                <a:solidFill>
                  <a:schemeClr val="bg1"/>
                </a:solidFill>
                <a:latin typeface="+mj-lt"/>
                <a:ea typeface="Roboto Light" panose="02000000000000000000" pitchFamily="2" charset="0"/>
              </a:rPr>
              <a:t> –</a:t>
            </a:r>
            <a:br>
              <a:rPr lang="ru-RU" sz="2800" b="1" dirty="0" smtClean="0">
                <a:solidFill>
                  <a:schemeClr val="bg1"/>
                </a:solidFill>
                <a:latin typeface="+mj-lt"/>
                <a:ea typeface="Roboto Light" panose="02000000000000000000" pitchFamily="2" charset="0"/>
              </a:rPr>
            </a:br>
            <a:r>
              <a:rPr lang="ru-RU" sz="2800" b="1" dirty="0" smtClean="0">
                <a:solidFill>
                  <a:srgbClr val="FFFF99"/>
                </a:solidFill>
                <a:latin typeface="+mj-lt"/>
                <a:ea typeface="Roboto Light" panose="02000000000000000000" pitchFamily="2" charset="0"/>
              </a:rPr>
              <a:t>сбалансированный </a:t>
            </a:r>
            <a:r>
              <a:rPr lang="ru-RU" sz="2800" b="1" dirty="0">
                <a:solidFill>
                  <a:srgbClr val="FFFF99"/>
                </a:solidFill>
                <a:latin typeface="+mj-lt"/>
                <a:ea typeface="Roboto Light" panose="02000000000000000000" pitchFamily="2" charset="0"/>
              </a:rPr>
              <a:t>источник пищевых волокон с ярким </a:t>
            </a:r>
            <a:r>
              <a:rPr lang="ru-RU" sz="2800" b="1" dirty="0" err="1">
                <a:solidFill>
                  <a:srgbClr val="FFFF99"/>
                </a:solidFill>
                <a:latin typeface="+mj-lt"/>
                <a:ea typeface="Roboto Light" panose="02000000000000000000" pitchFamily="2" charset="0"/>
              </a:rPr>
              <a:t>ягодно</a:t>
            </a:r>
            <a:r>
              <a:rPr lang="ru-RU" sz="2800" b="1" dirty="0">
                <a:solidFill>
                  <a:srgbClr val="FFFF99"/>
                </a:solidFill>
                <a:latin typeface="+mj-lt"/>
                <a:ea typeface="Roboto Light" panose="02000000000000000000" pitchFamily="2" charset="0"/>
              </a:rPr>
              <a:t>-фруктовым </a:t>
            </a:r>
            <a:r>
              <a:rPr lang="ru-RU" sz="2800" b="1" dirty="0" smtClean="0">
                <a:solidFill>
                  <a:srgbClr val="FFFF99"/>
                </a:solidFill>
                <a:latin typeface="+mj-lt"/>
                <a:ea typeface="Roboto Light" panose="02000000000000000000" pitchFamily="2" charset="0"/>
              </a:rPr>
              <a:t>вкусом.</a:t>
            </a:r>
          </a:p>
          <a:p>
            <a:pPr algn="ctr"/>
            <a:endParaRPr lang="ru-RU" sz="2800" b="1" dirty="0" smtClean="0">
              <a:solidFill>
                <a:srgbClr val="FFFF99"/>
              </a:solidFill>
              <a:latin typeface="+mj-lt"/>
              <a:ea typeface="Roboto Light" panose="02000000000000000000" pitchFamily="2" charset="0"/>
            </a:endParaRPr>
          </a:p>
          <a:p>
            <a:pPr algn="ctr"/>
            <a:endParaRPr lang="ru-RU" sz="2800" b="1" dirty="0" smtClean="0">
              <a:solidFill>
                <a:schemeClr val="bg1"/>
              </a:solidFill>
              <a:latin typeface="+mj-lt"/>
              <a:ea typeface="Roboto Light" panose="02000000000000000000" pitchFamily="2" charset="0"/>
            </a:endParaRPr>
          </a:p>
          <a:p>
            <a:pPr algn="ctr"/>
            <a:r>
              <a:rPr lang="ru-RU" sz="3200" b="1" dirty="0">
                <a:solidFill>
                  <a:schemeClr val="bg1"/>
                </a:solidFill>
                <a:latin typeface="+mj-lt"/>
                <a:ea typeface="Roboto Light" panose="02000000000000000000" pitchFamily="2" charset="0"/>
              </a:rPr>
              <a:t>К</a:t>
            </a:r>
            <a:r>
              <a:rPr lang="ru-RU" sz="3200" b="1" dirty="0" smtClean="0">
                <a:solidFill>
                  <a:schemeClr val="bg1"/>
                </a:solidFill>
                <a:latin typeface="+mj-lt"/>
                <a:ea typeface="Roboto Light" panose="02000000000000000000" pitchFamily="2" charset="0"/>
              </a:rPr>
              <a:t>летчатка</a:t>
            </a:r>
            <a:r>
              <a:rPr lang="ru-RU" sz="3200" b="1" dirty="0">
                <a:solidFill>
                  <a:schemeClr val="bg1"/>
                </a:solidFill>
                <a:latin typeface="+mj-lt"/>
                <a:ea typeface="Roboto Light" panose="02000000000000000000" pitchFamily="2" charset="0"/>
              </a:rPr>
              <a:t>, </a:t>
            </a:r>
            <a:r>
              <a:rPr lang="ru-RU" sz="3200" b="1" dirty="0" smtClean="0">
                <a:solidFill>
                  <a:schemeClr val="bg1"/>
                </a:solidFill>
                <a:latin typeface="+mj-lt"/>
                <a:ea typeface="Roboto Light" panose="02000000000000000000" pitchFamily="2" charset="0"/>
              </a:rPr>
              <a:t/>
            </a:r>
            <a:br>
              <a:rPr lang="ru-RU" sz="3200" b="1" dirty="0" smtClean="0">
                <a:solidFill>
                  <a:schemeClr val="bg1"/>
                </a:solidFill>
                <a:latin typeface="+mj-lt"/>
                <a:ea typeface="Roboto Light" panose="02000000000000000000" pitchFamily="2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+mj-lt"/>
                <a:ea typeface="Roboto Light" panose="02000000000000000000" pitchFamily="2" charset="0"/>
              </a:rPr>
              <a:t>которую </a:t>
            </a:r>
            <a:r>
              <a:rPr lang="ru-RU" sz="3200" b="1" dirty="0">
                <a:solidFill>
                  <a:schemeClr val="bg1"/>
                </a:solidFill>
                <a:latin typeface="+mj-lt"/>
                <a:ea typeface="Roboto Light" panose="02000000000000000000" pitchFamily="2" charset="0"/>
              </a:rPr>
              <a:t>вкусно пить!</a:t>
            </a:r>
          </a:p>
          <a:p>
            <a:endParaRPr lang="ru-RU" sz="2000" dirty="0" smtClean="0">
              <a:latin typeface="+mj-lt"/>
              <a:ea typeface="Roboto Light" panose="02000000000000000000" pitchFamily="2" charset="0"/>
            </a:endParaRPr>
          </a:p>
          <a:p>
            <a:endParaRPr lang="ru-RU" sz="2000" dirty="0">
              <a:latin typeface="+mj-lt"/>
              <a:ea typeface="Roboto Light" panose="02000000000000000000" pitchFamily="2" charset="0"/>
            </a:endParaRPr>
          </a:p>
          <a:p>
            <a:endParaRPr lang="ru-RU" sz="2000" dirty="0" smtClean="0">
              <a:latin typeface="+mj-lt"/>
              <a:ea typeface="Roboto Light" panose="02000000000000000000" pitchFamily="2" charset="0"/>
            </a:endParaRPr>
          </a:p>
          <a:p>
            <a:endParaRPr lang="ru-RU" sz="2000" dirty="0">
              <a:latin typeface="+mj-lt"/>
              <a:ea typeface="Roboto Light" panose="02000000000000000000" pitchFamily="2" charset="0"/>
            </a:endParaRPr>
          </a:p>
          <a:p>
            <a:endParaRPr lang="ru-RU" sz="1400" b="1" dirty="0">
              <a:solidFill>
                <a:srgbClr val="EF1156"/>
              </a:solidFill>
              <a:latin typeface="Raleway Light" panose="020B0403030101060003" pitchFamily="34" charset="-52"/>
              <a:ea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387589"/>
      </p:ext>
    </p:extLst>
  </p:cSld>
  <p:clrMapOvr>
    <a:masterClrMapping/>
  </p:clrMapOvr>
  <p:transition spd="slow">
    <p:push dir="u"/>
  </p:transition>
  <p:timing>
    <p:tnLst>
      <p:par>
        <p:cTn id="1" dur="indefinite" restart="never" fill="hold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5"/>
          <p:cNvSpPr/>
          <p:nvPr/>
        </p:nvSpPr>
        <p:spPr>
          <a:xfrm>
            <a:off x="428625" y="4041874"/>
            <a:ext cx="8258175" cy="569117"/>
          </a:xfrm>
          <a:prstGeom prst="rect">
            <a:avLst/>
          </a:prstGeom>
          <a:noFill/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Raleway"/>
                <a:cs typeface="Raleway"/>
              </a:rPr>
              <a:t> </a:t>
            </a:r>
            <a:endParaRPr lang="ru-RU" sz="1400" b="1" dirty="0" smtClean="0">
              <a:solidFill>
                <a:srgbClr val="C00000"/>
              </a:solidFill>
              <a:latin typeface="Raleway"/>
              <a:cs typeface="Raleway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0092"/>
            <a:ext cx="3279235" cy="327923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14600" y="692073"/>
            <a:ext cx="62865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Хай-</a:t>
            </a:r>
            <a:r>
              <a:rPr lang="ru-RU" sz="2000" b="1" dirty="0" err="1" smtClean="0"/>
              <a:t>Файбер</a:t>
            </a:r>
            <a:r>
              <a:rPr lang="ru-RU" sz="2000" b="1" dirty="0" smtClean="0"/>
              <a:t> – сбалансированное сочетание разных видов клетчатки, а также – других полезных для пищеварительной системы компонентов.</a:t>
            </a:r>
          </a:p>
          <a:p>
            <a:pPr algn="ctr"/>
            <a:r>
              <a:rPr lang="ru-RU" sz="2400" b="1" dirty="0" smtClean="0"/>
              <a:t> </a:t>
            </a:r>
          </a:p>
          <a:p>
            <a:pPr algn="ctr"/>
            <a:endParaRPr lang="ru-RU" sz="24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4600" y="1749330"/>
            <a:ext cx="2292544" cy="229254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248150" y="2316435"/>
            <a:ext cx="10382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dirty="0" smtClean="0">
                <a:solidFill>
                  <a:srgbClr val="C53166"/>
                </a:solidFill>
              </a:rPr>
              <a:t>=</a:t>
            </a:r>
            <a:endParaRPr lang="ru-RU" sz="8800" dirty="0">
              <a:solidFill>
                <a:srgbClr val="C53166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10175" y="2010549"/>
            <a:ext cx="347662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rgbClr val="C53166"/>
                </a:solidFill>
                <a:latin typeface="+mj-lt"/>
              </a:rPr>
              <a:t>Растворимая клетчатка</a:t>
            </a:r>
            <a:br>
              <a:rPr lang="ru-RU" sz="1600" b="1" dirty="0" smtClean="0">
                <a:solidFill>
                  <a:srgbClr val="C53166"/>
                </a:solidFill>
                <a:latin typeface="+mj-lt"/>
              </a:rPr>
            </a:br>
            <a:endParaRPr lang="ru-RU" sz="1600" b="1" dirty="0" smtClean="0">
              <a:solidFill>
                <a:srgbClr val="C53166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rgbClr val="C53166"/>
                </a:solidFill>
                <a:latin typeface="+mj-lt"/>
              </a:rPr>
              <a:t>Нерастворимая клетчатка</a:t>
            </a:r>
            <a:br>
              <a:rPr lang="ru-RU" sz="1600" b="1" dirty="0" smtClean="0">
                <a:solidFill>
                  <a:srgbClr val="C53166"/>
                </a:solidFill>
                <a:latin typeface="+mj-lt"/>
              </a:rPr>
            </a:br>
            <a:endParaRPr lang="ru-RU" sz="1600" b="1" dirty="0" smtClean="0">
              <a:solidFill>
                <a:srgbClr val="C53166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err="1" smtClean="0">
                <a:solidFill>
                  <a:srgbClr val="C53166"/>
                </a:solidFill>
                <a:latin typeface="+mj-lt"/>
              </a:rPr>
              <a:t>Глутамин</a:t>
            </a:r>
            <a:r>
              <a:rPr lang="ru-RU" sz="1600" b="1" dirty="0" smtClean="0">
                <a:solidFill>
                  <a:srgbClr val="C53166"/>
                </a:solidFill>
                <a:latin typeface="+mj-lt"/>
              </a:rPr>
              <a:t/>
            </a:r>
            <a:br>
              <a:rPr lang="ru-RU" sz="1600" b="1" dirty="0" smtClean="0">
                <a:solidFill>
                  <a:srgbClr val="C53166"/>
                </a:solidFill>
                <a:latin typeface="+mj-lt"/>
              </a:rPr>
            </a:br>
            <a:endParaRPr lang="ru-RU" sz="1600" b="1" dirty="0" smtClean="0">
              <a:solidFill>
                <a:srgbClr val="C53166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rgbClr val="C53166"/>
                </a:solidFill>
                <a:latin typeface="+mj-lt"/>
              </a:rPr>
              <a:t>Гель алоэ вера</a:t>
            </a:r>
            <a:br>
              <a:rPr lang="ru-RU" sz="1600" b="1" dirty="0" smtClean="0">
                <a:solidFill>
                  <a:srgbClr val="C53166"/>
                </a:solidFill>
                <a:latin typeface="+mj-lt"/>
              </a:rPr>
            </a:br>
            <a:endParaRPr lang="ru-RU" sz="1600" b="1" dirty="0" smtClean="0">
              <a:solidFill>
                <a:srgbClr val="C53166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rgbClr val="C53166"/>
                </a:solidFill>
                <a:latin typeface="+mj-lt"/>
              </a:rPr>
              <a:t>Натуральные ягодные </a:t>
            </a:r>
            <a:r>
              <a:rPr lang="ru-RU" sz="1600" b="1" dirty="0" err="1" smtClean="0">
                <a:solidFill>
                  <a:srgbClr val="C53166"/>
                </a:solidFill>
                <a:latin typeface="+mj-lt"/>
              </a:rPr>
              <a:t>ароматизаторы</a:t>
            </a:r>
            <a:r>
              <a:rPr lang="ru-RU" sz="1600" b="1" dirty="0" smtClean="0">
                <a:solidFill>
                  <a:srgbClr val="C53166"/>
                </a:solidFill>
                <a:latin typeface="+mj-lt"/>
              </a:rPr>
              <a:t>, подсластитель </a:t>
            </a:r>
            <a:r>
              <a:rPr lang="ru-RU" sz="1600" b="1" dirty="0" err="1" smtClean="0">
                <a:solidFill>
                  <a:srgbClr val="C53166"/>
                </a:solidFill>
                <a:latin typeface="+mj-lt"/>
              </a:rPr>
              <a:t>стевиозид</a:t>
            </a:r>
            <a:endParaRPr lang="ru-RU" sz="1600" b="1" dirty="0">
              <a:solidFill>
                <a:srgbClr val="C5316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060669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0" y="-223518"/>
            <a:ext cx="9144000" cy="3771936"/>
          </a:xfrm>
          <a:prstGeom prst="rect">
            <a:avLst/>
          </a:prstGeom>
          <a:solidFill>
            <a:schemeClr val="bg1"/>
          </a:solidFill>
          <a:ln cmpd="sng"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2424603" y="155102"/>
            <a:ext cx="4390040" cy="1435239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 algn="ctr">
              <a:buClr>
                <a:schemeClr val="accent2"/>
              </a:buClr>
            </a:pPr>
            <a:endParaRPr lang="en-US" sz="6000" b="1" dirty="0" smtClean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pic>
        <p:nvPicPr>
          <p:cNvPr id="23" name="Изображение 22" descr="CC_Logo_White.ep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801" y="352586"/>
            <a:ext cx="466562" cy="308533"/>
          </a:xfrm>
          <a:prstGeom prst="rect">
            <a:avLst/>
          </a:prstGeom>
        </p:spPr>
      </p:pic>
      <p:sp>
        <p:nvSpPr>
          <p:cNvPr id="12" name="Rectangle 5"/>
          <p:cNvSpPr/>
          <p:nvPr/>
        </p:nvSpPr>
        <p:spPr>
          <a:xfrm>
            <a:off x="314325" y="3717129"/>
            <a:ext cx="8610600" cy="766763"/>
          </a:xfrm>
          <a:prstGeom prst="rect">
            <a:avLst/>
          </a:prstGeom>
          <a:noFill/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Raleway"/>
                <a:cs typeface="Raleway"/>
              </a:rPr>
              <a:t>В СОСТАВЕ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Raleway"/>
                <a:cs typeface="Raleway"/>
              </a:rPr>
              <a:t>ПРОДУКТА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Raleway"/>
                <a:cs typeface="Raleway"/>
              </a:rPr>
              <a:t>ХАЙ-ФАЙБЕР – РАСТВОРИМАЯ КЛЕТЧАТКА:</a:t>
            </a:r>
          </a:p>
          <a:p>
            <a:pPr algn="ctr"/>
            <a:r>
              <a:rPr lang="ru-RU" sz="1600" dirty="0">
                <a:solidFill>
                  <a:srgbClr val="BD39A4"/>
                </a:solidFill>
                <a:latin typeface="Raleway"/>
                <a:cs typeface="Raleway"/>
              </a:rPr>
              <a:t>я</a:t>
            </a:r>
            <a:r>
              <a:rPr lang="ru-RU" sz="1600" dirty="0" smtClean="0">
                <a:solidFill>
                  <a:srgbClr val="BD39A4"/>
                </a:solidFill>
                <a:latin typeface="Raleway"/>
                <a:cs typeface="Raleway"/>
              </a:rPr>
              <a:t>блочная клетчатка и пектин, </a:t>
            </a:r>
            <a:r>
              <a:rPr lang="ru-RU" sz="1600" dirty="0" err="1" smtClean="0">
                <a:solidFill>
                  <a:srgbClr val="BD39A4"/>
                </a:solidFill>
                <a:latin typeface="Raleway"/>
                <a:cs typeface="Raleway"/>
              </a:rPr>
              <a:t>гуаровая</a:t>
            </a:r>
            <a:r>
              <a:rPr lang="ru-RU" sz="1600" dirty="0" smtClean="0">
                <a:solidFill>
                  <a:srgbClr val="BD39A4"/>
                </a:solidFill>
                <a:latin typeface="Raleway"/>
                <a:cs typeface="Raleway"/>
              </a:rPr>
              <a:t> камедь, гуммиарабик, инулин, </a:t>
            </a:r>
            <a:r>
              <a:rPr lang="ru-RU" sz="1600" dirty="0" err="1" smtClean="0">
                <a:solidFill>
                  <a:srgbClr val="BD39A4"/>
                </a:solidFill>
                <a:latin typeface="Raleway"/>
                <a:cs typeface="Raleway"/>
              </a:rPr>
              <a:t>глюкоманнан</a:t>
            </a:r>
            <a:endParaRPr lang="ru-RU" sz="1600" dirty="0" smtClean="0">
              <a:solidFill>
                <a:srgbClr val="BD39A4"/>
              </a:solidFill>
              <a:latin typeface="Raleway"/>
              <a:cs typeface="Raleway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1821" y="1066577"/>
            <a:ext cx="1393378" cy="92290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829050" y="506852"/>
            <a:ext cx="4972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Р</a:t>
            </a:r>
            <a:r>
              <a:rPr lang="ru-RU" sz="2400" b="1" dirty="0" smtClean="0"/>
              <a:t>астворимая клетчатка </a:t>
            </a:r>
            <a:endParaRPr lang="ru-RU" sz="24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4968" y="1191198"/>
            <a:ext cx="1209676" cy="7680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7951" y="1102047"/>
            <a:ext cx="1181100" cy="11811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8745" y="2542633"/>
            <a:ext cx="1029226" cy="76532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22934" y="1989484"/>
            <a:ext cx="16015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/>
              <a:t>Яблочная клетчатка и пектин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5681662" y="1989484"/>
            <a:ext cx="11329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err="1" smtClean="0"/>
              <a:t>Гуаровая</a:t>
            </a:r>
            <a:r>
              <a:rPr lang="ru-RU" sz="1100" dirty="0" smtClean="0"/>
              <a:t> камедь</a:t>
            </a:r>
            <a:endParaRPr lang="ru-RU" sz="1100" dirty="0"/>
          </a:p>
        </p:txBody>
      </p:sp>
      <p:sp>
        <p:nvSpPr>
          <p:cNvPr id="11" name="TextBox 10"/>
          <p:cNvSpPr txBox="1"/>
          <p:nvPr/>
        </p:nvSpPr>
        <p:spPr>
          <a:xfrm>
            <a:off x="6943725" y="2095500"/>
            <a:ext cx="12000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/>
              <a:t>Г</a:t>
            </a:r>
            <a:r>
              <a:rPr lang="ru-RU" sz="1100" dirty="0" smtClean="0"/>
              <a:t>уммиарабик</a:t>
            </a:r>
            <a:endParaRPr lang="ru-RU" sz="1100" dirty="0"/>
          </a:p>
        </p:txBody>
      </p:sp>
      <p:sp>
        <p:nvSpPr>
          <p:cNvPr id="13" name="TextBox 12"/>
          <p:cNvSpPr txBox="1"/>
          <p:nvPr/>
        </p:nvSpPr>
        <p:spPr>
          <a:xfrm>
            <a:off x="4257675" y="3048000"/>
            <a:ext cx="14239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/>
              <a:t>И</a:t>
            </a:r>
            <a:r>
              <a:rPr lang="ru-RU" sz="1100" dirty="0" smtClean="0"/>
              <a:t>нулин</a:t>
            </a:r>
            <a:endParaRPr lang="ru-RU" sz="1100" dirty="0"/>
          </a:p>
        </p:txBody>
      </p:sp>
      <p:sp>
        <p:nvSpPr>
          <p:cNvPr id="14" name="TextBox 13"/>
          <p:cNvSpPr txBox="1"/>
          <p:nvPr/>
        </p:nvSpPr>
        <p:spPr>
          <a:xfrm>
            <a:off x="6176468" y="3048000"/>
            <a:ext cx="1181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err="1"/>
              <a:t>Г</a:t>
            </a:r>
            <a:r>
              <a:rPr lang="ru-RU" sz="1000" dirty="0" err="1" smtClean="0"/>
              <a:t>люкоманнан</a:t>
            </a:r>
            <a:endParaRPr lang="ru-RU" sz="1000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6408" y="2383529"/>
            <a:ext cx="1042493" cy="75252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14325" y="818363"/>
            <a:ext cx="351472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Защищает слизистые желудка и кишечника</a:t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</a:rPr>
            </a:b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Облегчает выведение шлаков</a:t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</a:rPr>
            </a:b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Дарит ощущение сытости, помогая контролировать аппетит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15065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19590" y="287248"/>
            <a:ext cx="4200033" cy="416192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2424603" y="155102"/>
            <a:ext cx="4390040" cy="1435239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 algn="ctr">
              <a:buClr>
                <a:schemeClr val="accent2"/>
              </a:buClr>
            </a:pPr>
            <a:endParaRPr lang="en-US" sz="6000" b="1" dirty="0" smtClean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pic>
        <p:nvPicPr>
          <p:cNvPr id="23" name="Изображение 22" descr="CC_Logo_White.ep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801" y="352586"/>
            <a:ext cx="466562" cy="30853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670550" y="549555"/>
            <a:ext cx="2151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Яблочная клетчатка и пектин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3429" y="998603"/>
            <a:ext cx="341947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2"/>
                </a:solidFill>
              </a:rPr>
              <a:t>Естественным образом снижает аппетит, помогая контролировать вес</a:t>
            </a:r>
            <a:br>
              <a:rPr lang="ru-RU" b="1" dirty="0" smtClean="0">
                <a:solidFill>
                  <a:schemeClr val="tx2"/>
                </a:solidFill>
              </a:rPr>
            </a:br>
            <a:endParaRPr lang="ru-RU" b="1" dirty="0">
              <a:solidFill>
                <a:schemeClr val="tx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2"/>
                </a:solidFill>
              </a:rPr>
              <a:t>Способствует нормализации уровня холестерина</a:t>
            </a:r>
            <a:br>
              <a:rPr lang="ru-RU" b="1" dirty="0" smtClean="0">
                <a:solidFill>
                  <a:schemeClr val="tx2"/>
                </a:solidFill>
              </a:rPr>
            </a:br>
            <a:endParaRPr lang="ru-RU" b="1" dirty="0">
              <a:solidFill>
                <a:schemeClr val="tx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2"/>
                </a:solidFill>
              </a:rPr>
              <a:t>Улучшает состояние кишечной микрофлоры </a:t>
            </a:r>
            <a:br>
              <a:rPr lang="ru-RU" b="1" dirty="0" smtClean="0">
                <a:solidFill>
                  <a:schemeClr val="tx2"/>
                </a:solidFill>
              </a:rPr>
            </a:br>
            <a:endParaRPr lang="ru-RU" b="1" dirty="0">
              <a:solidFill>
                <a:schemeClr val="tx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2"/>
                </a:solidFill>
              </a:rPr>
              <a:t>Положительно сказывается на обмене веществ</a:t>
            </a:r>
            <a:endParaRPr lang="ru-RU" b="1" dirty="0">
              <a:solidFill>
                <a:schemeClr val="tx2"/>
              </a:solidFill>
            </a:endParaRP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945" y="1465284"/>
            <a:ext cx="3749418" cy="2724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05580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19590" y="287248"/>
            <a:ext cx="4200033" cy="416192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2424603" y="155102"/>
            <a:ext cx="4390040" cy="1435239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 algn="ctr">
              <a:buClr>
                <a:schemeClr val="accent2"/>
              </a:buClr>
            </a:pPr>
            <a:endParaRPr lang="en-US" sz="6000" b="1" dirty="0" smtClean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pic>
        <p:nvPicPr>
          <p:cNvPr id="23" name="Изображение 22" descr="CC_Logo_White.ep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801" y="352586"/>
            <a:ext cx="466562" cy="3085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9671" y="1718221"/>
            <a:ext cx="3393099" cy="252309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636525" y="918887"/>
            <a:ext cx="20335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800000"/>
                </a:solidFill>
              </a:rPr>
              <a:t>Инулин</a:t>
            </a:r>
            <a:endParaRPr lang="ru-RU" sz="2400" b="1" dirty="0">
              <a:solidFill>
                <a:srgbClr val="8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0389" y="998603"/>
            <a:ext cx="364251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</a:rPr>
              <a:t>Стимулирует рост и активность полезной микрофлоры толстого кишечника, способствует нормализации пищеварительных процессов.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38900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19590" y="287248"/>
            <a:ext cx="4200033" cy="416192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2424603" y="155102"/>
            <a:ext cx="4390040" cy="1435239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 algn="ctr">
              <a:buClr>
                <a:schemeClr val="accent2"/>
              </a:buClr>
            </a:pPr>
            <a:endParaRPr lang="en-US" sz="6000" b="1" dirty="0" smtClean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pic>
        <p:nvPicPr>
          <p:cNvPr id="23" name="Изображение 22" descr="CC_Logo_White.ep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801" y="352586"/>
            <a:ext cx="466562" cy="3085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1499" y="1380552"/>
            <a:ext cx="4471271" cy="322757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636525" y="918887"/>
            <a:ext cx="20335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002060"/>
                </a:solidFill>
              </a:rPr>
              <a:t>Глюкоманнан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0388" y="998602"/>
            <a:ext cx="364251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2"/>
                </a:solidFill>
              </a:rPr>
              <a:t>Адсорбирует часть жира и замедляет процесс его всасывания</a:t>
            </a:r>
            <a:br>
              <a:rPr lang="ru-RU" b="1" dirty="0" smtClean="0">
                <a:solidFill>
                  <a:schemeClr val="tx2"/>
                </a:solidFill>
              </a:rPr>
            </a:br>
            <a:endParaRPr lang="ru-RU" b="1" dirty="0" smtClean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2"/>
                </a:solidFill>
              </a:rPr>
              <a:t>Эффективно впитывая воду, помогает сохранить ощущение сытости</a:t>
            </a:r>
            <a:br>
              <a:rPr lang="ru-RU" b="1" dirty="0" smtClean="0">
                <a:solidFill>
                  <a:schemeClr val="tx2"/>
                </a:solidFill>
              </a:rPr>
            </a:br>
            <a:endParaRPr lang="ru-RU" b="1" dirty="0" smtClean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2"/>
                </a:solidFill>
              </a:rPr>
              <a:t>Способствует нормализации уровня сахара в крови</a:t>
            </a:r>
            <a:endParaRPr lang="ru-RU" b="1" dirty="0">
              <a:solidFill>
                <a:schemeClr val="tx2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28095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0" y="-223518"/>
            <a:ext cx="9144000" cy="3627718"/>
          </a:xfrm>
          <a:prstGeom prst="rect">
            <a:avLst/>
          </a:prstGeom>
          <a:solidFill>
            <a:schemeClr val="bg1"/>
          </a:solidFill>
          <a:ln cmpd="sng"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2424603" y="155102"/>
            <a:ext cx="4390040" cy="1435239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 algn="ctr">
              <a:buClr>
                <a:schemeClr val="accent2"/>
              </a:buClr>
            </a:pPr>
            <a:endParaRPr lang="en-US" sz="6000" b="1" dirty="0" smtClean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pic>
        <p:nvPicPr>
          <p:cNvPr id="23" name="Изображение 22" descr="CC_Logo_White.ep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801" y="352586"/>
            <a:ext cx="466562" cy="308533"/>
          </a:xfrm>
          <a:prstGeom prst="rect">
            <a:avLst/>
          </a:prstGeom>
        </p:spPr>
      </p:pic>
      <p:sp>
        <p:nvSpPr>
          <p:cNvPr id="12" name="Rectangle 5"/>
          <p:cNvSpPr/>
          <p:nvPr/>
        </p:nvSpPr>
        <p:spPr>
          <a:xfrm>
            <a:off x="428625" y="3717129"/>
            <a:ext cx="8372475" cy="766763"/>
          </a:xfrm>
          <a:prstGeom prst="rect">
            <a:avLst/>
          </a:prstGeom>
          <a:noFill/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Raleway"/>
                <a:cs typeface="Raleway"/>
              </a:rPr>
              <a:t>ХАЙ-ФАЙБЕР СОДЕРЖИТ ТАКЖЕ НЕРАСТВОРИМУЮ КЛЕТЧАТКУ: </a:t>
            </a:r>
            <a:r>
              <a:rPr lang="ru-RU" cap="all" dirty="0" smtClean="0">
                <a:solidFill>
                  <a:srgbClr val="BD39A4"/>
                </a:solidFill>
                <a:latin typeface="Raleway"/>
                <a:cs typeface="Raleway"/>
              </a:rPr>
              <a:t>ЦЕЛЛЮЛОЗУ И РИСОВЫЕ ОТРУБИ</a:t>
            </a:r>
            <a:endParaRPr lang="ru-RU" b="1" cap="all" dirty="0" smtClean="0">
              <a:solidFill>
                <a:schemeClr val="accent5">
                  <a:lumMod val="50000"/>
                </a:schemeClr>
              </a:solidFill>
              <a:latin typeface="Raleway"/>
              <a:cs typeface="Raleway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5301" y="941552"/>
            <a:ext cx="1944245" cy="156738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829050" y="506852"/>
            <a:ext cx="4972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Нерастворимая клетчатка </a:t>
            </a:r>
            <a:endParaRPr lang="ru-RU" sz="24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3484" y="1051710"/>
            <a:ext cx="2024288" cy="134707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00" y="2657532"/>
            <a:ext cx="15108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/>
              <a:t>Целлюлоза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7131843" y="2657532"/>
            <a:ext cx="12620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Рисовые отруби</a:t>
            </a:r>
            <a:endParaRPr lang="ru-RU" sz="1100" dirty="0"/>
          </a:p>
        </p:txBody>
      </p:sp>
      <p:sp>
        <p:nvSpPr>
          <p:cNvPr id="16" name="TextBox 15"/>
          <p:cNvSpPr txBox="1"/>
          <p:nvPr/>
        </p:nvSpPr>
        <p:spPr>
          <a:xfrm>
            <a:off x="428625" y="512878"/>
            <a:ext cx="340042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Активирует перистальтику кишечника</a:t>
            </a: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Очищает его стенки от шлаков и токсинов</a:t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b="1" dirty="0" smtClean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Способствует лучшему  усвоению питательных веществ из пищи</a:t>
            </a:r>
            <a:r>
              <a:rPr lang="ru-RU" sz="1600" b="1" dirty="0">
                <a:solidFill>
                  <a:srgbClr val="002060"/>
                </a:solidFill>
              </a:rPr>
              <a:t/>
            </a:r>
            <a:br>
              <a:rPr lang="ru-RU" sz="1600" b="1" dirty="0">
                <a:solidFill>
                  <a:srgbClr val="002060"/>
                </a:solidFill>
              </a:rPr>
            </a:br>
            <a:endParaRPr lang="ru-RU" sz="1600" b="1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70384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Shape 758"/>
          <p:cNvSpPr/>
          <p:nvPr/>
        </p:nvSpPr>
        <p:spPr>
          <a:xfrm>
            <a:off x="-9524" y="2569"/>
            <a:ext cx="9153524" cy="5143500"/>
          </a:xfrm>
          <a:prstGeom prst="rect">
            <a:avLst/>
          </a:prstGeom>
          <a:solidFill>
            <a:srgbClr val="A6AAA9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9" name="Shape 759"/>
          <p:cNvSpPr>
            <a:spLocks noGrp="1"/>
          </p:cNvSpPr>
          <p:nvPr>
            <p:ph type="sldNum" sz="quarter" idx="4294967295"/>
          </p:nvPr>
        </p:nvSpPr>
        <p:spPr>
          <a:xfrm>
            <a:off x="8969375" y="4651375"/>
            <a:ext cx="174625" cy="223838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 spc="0"/>
            </a:pPr>
            <a:fld id="{86CB4B4D-7CA3-9044-876B-883B54F8677D}" type="slidenum">
              <a:rPr sz="1400" spc="36"/>
              <a:pPr lvl="0">
                <a:defRPr sz="1800" spc="0"/>
              </a:pPr>
              <a:t>2</a:t>
            </a:fld>
            <a:endParaRPr sz="1400" spc="36"/>
          </a:p>
        </p:txBody>
      </p:sp>
      <p:pic>
        <p:nvPicPr>
          <p:cNvPr id="33" name="Изображение 17" descr="CC_Logo_Green.eps"/>
          <p:cNvPicPr>
            <a:picLocks noChangeAspect="1"/>
          </p:cNvPicPr>
          <p:nvPr/>
        </p:nvPicPr>
        <p:blipFill>
          <a:blip r:embed="rId3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305" y="145109"/>
            <a:ext cx="515154" cy="340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2569"/>
            <a:ext cx="4486272" cy="426463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1" y="4267199"/>
            <a:ext cx="9148762" cy="878869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33350" y="4400550"/>
            <a:ext cx="8715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ПОЛЕЗНОЕ ИЛИ </a:t>
            </a:r>
            <a:r>
              <a:rPr lang="ru-RU" sz="3200" b="1" dirty="0">
                <a:solidFill>
                  <a:schemeClr val="bg1"/>
                </a:solidFill>
              </a:rPr>
              <a:t>ВКУСНОЕ?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3903" y="-13648"/>
            <a:ext cx="4657726" cy="4280847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714679573"/>
      </p:ext>
    </p:extLst>
  </p:cSld>
  <p:clrMapOvr>
    <a:masterClrMapping/>
  </p:clrMapOvr>
  <p:transition spd="slow">
    <p:push dir="u"/>
  </p:transition>
  <p:timing>
    <p:tnLst>
      <p:par>
        <p:cTn id="1" dur="indefinite" restart="never" fill="hold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-14288" y="-127039"/>
            <a:ext cx="9144000" cy="3730047"/>
          </a:xfrm>
          <a:prstGeom prst="rect">
            <a:avLst/>
          </a:prstGeom>
          <a:solidFill>
            <a:schemeClr val="bg1"/>
          </a:solidFill>
          <a:ln cmpd="sng"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2424603" y="155102"/>
            <a:ext cx="4390040" cy="1435239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 algn="ctr">
              <a:buClr>
                <a:schemeClr val="accent2"/>
              </a:buClr>
            </a:pPr>
            <a:endParaRPr lang="en-US" sz="6000" b="1" dirty="0" smtClean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pic>
        <p:nvPicPr>
          <p:cNvPr id="23" name="Изображение 22" descr="CC_Logo_White.ep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801" y="352586"/>
            <a:ext cx="466562" cy="308533"/>
          </a:xfrm>
          <a:prstGeom prst="rect">
            <a:avLst/>
          </a:prstGeom>
        </p:spPr>
      </p:pic>
      <p:sp>
        <p:nvSpPr>
          <p:cNvPr id="12" name="Rectangle 5"/>
          <p:cNvSpPr/>
          <p:nvPr/>
        </p:nvSpPr>
        <p:spPr>
          <a:xfrm>
            <a:off x="428625" y="3880902"/>
            <a:ext cx="8258175" cy="766763"/>
          </a:xfrm>
          <a:prstGeom prst="rect">
            <a:avLst/>
          </a:prstGeom>
          <a:noFill/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Raleway"/>
                <a:cs typeface="Raleway"/>
              </a:rPr>
              <a:t>ХАЙ-ФАЙБЕР СОДЕРЖИТ  АМИНОКИСЛОТУ ГЛУТАМИН </a:t>
            </a:r>
          </a:p>
          <a:p>
            <a:pPr algn="ctr"/>
            <a:r>
              <a:rPr lang="ru-RU" dirty="0">
                <a:solidFill>
                  <a:srgbClr val="C53166"/>
                </a:solidFill>
                <a:latin typeface="Raleway"/>
                <a:cs typeface="Raleway"/>
              </a:rPr>
              <a:t>п</a:t>
            </a:r>
            <a:r>
              <a:rPr lang="ru-RU" dirty="0" smtClean="0">
                <a:solidFill>
                  <a:srgbClr val="C53166"/>
                </a:solidFill>
                <a:latin typeface="Raleway"/>
                <a:cs typeface="Raleway"/>
              </a:rPr>
              <a:t>омогающую при «синдроме раздраженного кишечника»</a:t>
            </a:r>
          </a:p>
          <a:p>
            <a:pPr algn="ctr"/>
            <a:endParaRPr lang="ru-RU" sz="1400" b="1" dirty="0" smtClean="0">
              <a:solidFill>
                <a:srgbClr val="C00000"/>
              </a:solidFill>
              <a:latin typeface="Raleway"/>
              <a:cs typeface="Raleway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05400" y="155102"/>
            <a:ext cx="2151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Аминокислота </a:t>
            </a:r>
            <a:r>
              <a:rPr lang="ru-RU" b="1" dirty="0" err="1" smtClean="0"/>
              <a:t>глутамин</a:t>
            </a:r>
            <a:endParaRPr lang="ru-RU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8596" y="731423"/>
            <a:ext cx="2984947" cy="171783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13391"/>
            <a:ext cx="3695700" cy="370703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794079" y="2609713"/>
            <a:ext cx="5193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П</a:t>
            </a:r>
            <a:r>
              <a:rPr lang="ru-RU" sz="1600" dirty="0" smtClean="0"/>
              <a:t>омогает </a:t>
            </a:r>
            <a:r>
              <a:rPr lang="ru-RU" sz="1600" dirty="0"/>
              <a:t>защитить слизистую оболочку пищеварительного тракта и восстановить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ее </a:t>
            </a:r>
            <a:r>
              <a:rPr lang="ru-RU" sz="1600" dirty="0"/>
              <a:t>целостность</a:t>
            </a:r>
          </a:p>
        </p:txBody>
      </p:sp>
    </p:spTree>
    <p:extLst>
      <p:ext uri="{BB962C8B-B14F-4D97-AF65-F5344CB8AC3E}">
        <p14:creationId xmlns:p14="http://schemas.microsoft.com/office/powerpoint/2010/main" val="39009495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-640" y="421"/>
            <a:ext cx="9144000" cy="3627718"/>
          </a:xfrm>
          <a:prstGeom prst="rect">
            <a:avLst/>
          </a:prstGeom>
          <a:solidFill>
            <a:schemeClr val="bg1"/>
          </a:solidFill>
          <a:ln cmpd="sng">
            <a:solidFill>
              <a:schemeClr val="accent4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2424603" y="155102"/>
            <a:ext cx="4390040" cy="1435239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 algn="ctr">
              <a:buClr>
                <a:schemeClr val="accent2"/>
              </a:buClr>
            </a:pPr>
            <a:endParaRPr lang="en-US" sz="6000" b="1" dirty="0" smtClean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pic>
        <p:nvPicPr>
          <p:cNvPr id="23" name="Изображение 22" descr="CC_Logo_White.ep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801" y="352586"/>
            <a:ext cx="466562" cy="308533"/>
          </a:xfrm>
          <a:prstGeom prst="rect">
            <a:avLst/>
          </a:prstGeom>
        </p:spPr>
      </p:pic>
      <p:sp>
        <p:nvSpPr>
          <p:cNvPr id="12" name="Rectangle 5"/>
          <p:cNvSpPr/>
          <p:nvPr/>
        </p:nvSpPr>
        <p:spPr>
          <a:xfrm>
            <a:off x="442272" y="3839959"/>
            <a:ext cx="8258175" cy="766763"/>
          </a:xfrm>
          <a:prstGeom prst="rect">
            <a:avLst/>
          </a:prstGeom>
          <a:noFill/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Raleway"/>
                <a:cs typeface="Raleway"/>
              </a:rPr>
              <a:t>УНИКАЛЬНОЕ ПРЕИМУЩЕСТВО ПРОДУКТА ХАЙ-ФАЙБЕР: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Raleway"/>
                <a:cs typeface="Raleway"/>
              </a:rPr>
              <a:t/>
            </a:r>
            <a:b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Raleway"/>
                <a:cs typeface="Raleway"/>
              </a:rPr>
            </a:br>
            <a:r>
              <a:rPr lang="ru-RU" sz="1400" dirty="0" smtClean="0">
                <a:solidFill>
                  <a:srgbClr val="BD39A4"/>
                </a:solidFill>
                <a:latin typeface="Raleway"/>
                <a:cs typeface="Raleway"/>
              </a:rPr>
              <a:t>ГЕЛЬ АЛОЭ ВЕРА В СОСТАВЕ</a:t>
            </a:r>
            <a:endParaRPr lang="ru-RU" sz="1400" cap="all" dirty="0">
              <a:solidFill>
                <a:srgbClr val="BD39A4"/>
              </a:solidFill>
              <a:latin typeface="Raleway"/>
              <a:cs typeface="Raleway"/>
            </a:endParaRPr>
          </a:p>
          <a:p>
            <a:pPr algn="ctr"/>
            <a:endParaRPr lang="ru-RU" sz="1400" dirty="0" smtClean="0">
              <a:solidFill>
                <a:srgbClr val="C00000"/>
              </a:solidFill>
              <a:latin typeface="Raleway"/>
              <a:cs typeface="Raleway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7573" y="350513"/>
            <a:ext cx="3974139" cy="293378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467919" y="476453"/>
            <a:ext cx="2151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Гель алоэ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00251" y="350512"/>
            <a:ext cx="4626591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700" b="1" dirty="0">
                <a:solidFill>
                  <a:schemeClr val="tx2"/>
                </a:solidFill>
              </a:rPr>
              <a:t>Обволакивает слизистую желудка, защищая ее от </a:t>
            </a:r>
            <a:r>
              <a:rPr lang="ru-RU" sz="1700" b="1" dirty="0" smtClean="0">
                <a:solidFill>
                  <a:schemeClr val="tx2"/>
                </a:solidFill>
              </a:rPr>
              <a:t>раздражения</a:t>
            </a:r>
            <a:br>
              <a:rPr lang="ru-RU" sz="1700" b="1" dirty="0" smtClean="0">
                <a:solidFill>
                  <a:schemeClr val="tx2"/>
                </a:solidFill>
              </a:rPr>
            </a:br>
            <a:endParaRPr lang="ru-RU" sz="1700" b="1" dirty="0">
              <a:solidFill>
                <a:schemeClr val="tx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700" b="1" dirty="0">
                <a:solidFill>
                  <a:schemeClr val="tx2"/>
                </a:solidFill>
              </a:rPr>
              <a:t>Улучшает моторику кишечника и способствует росту полезной кишечной микрофлоры  </a:t>
            </a:r>
            <a:r>
              <a:rPr lang="ru-RU" sz="1700" b="1" dirty="0" smtClean="0">
                <a:solidFill>
                  <a:schemeClr val="tx2"/>
                </a:solidFill>
              </a:rPr>
              <a:t/>
            </a:r>
            <a:br>
              <a:rPr lang="ru-RU" sz="1700" b="1" dirty="0" smtClean="0">
                <a:solidFill>
                  <a:schemeClr val="tx2"/>
                </a:solidFill>
              </a:rPr>
            </a:br>
            <a:endParaRPr lang="ru-RU" sz="1700" b="1" dirty="0">
              <a:solidFill>
                <a:schemeClr val="tx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700" b="1" dirty="0">
                <a:solidFill>
                  <a:schemeClr val="tx2"/>
                </a:solidFill>
              </a:rPr>
              <a:t>Помогает нормализовать обмен веществ и пищеварение </a:t>
            </a:r>
            <a:r>
              <a:rPr lang="ru-RU" sz="1700" b="1" dirty="0" smtClean="0">
                <a:solidFill>
                  <a:schemeClr val="tx2"/>
                </a:solidFill>
              </a:rPr>
              <a:t>, укрепляет иммунитет</a:t>
            </a:r>
            <a:br>
              <a:rPr lang="ru-RU" sz="1700" b="1" dirty="0" smtClean="0">
                <a:solidFill>
                  <a:schemeClr val="tx2"/>
                </a:solidFill>
              </a:rPr>
            </a:br>
            <a:endParaRPr lang="ru-RU" sz="1700" b="1" dirty="0">
              <a:solidFill>
                <a:schemeClr val="tx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700" b="1" dirty="0" smtClean="0">
                <a:solidFill>
                  <a:schemeClr val="tx2"/>
                </a:solidFill>
              </a:rPr>
              <a:t>Выводит токсины, оказывает мягкое слабительное действие</a:t>
            </a:r>
            <a:endParaRPr lang="ru-RU" sz="1700" b="1" dirty="0">
              <a:solidFill>
                <a:schemeClr val="tx2"/>
              </a:solidFill>
            </a:endParaRPr>
          </a:p>
          <a:p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7077312" y="2202446"/>
            <a:ext cx="1609488" cy="1047750"/>
          </a:xfrm>
          <a:prstGeom prst="ellipse">
            <a:avLst/>
          </a:prstGeom>
          <a:solidFill>
            <a:srgbClr val="CC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162801" y="2403154"/>
            <a:ext cx="14475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УНИКАЛЬНЫЙ ПРИРОДНЫЙ БИОСТИМУЛЯТОР</a:t>
            </a:r>
            <a:endParaRPr lang="ru-RU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6465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3717129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3" name="Изображение 22" descr="CC_Logo_White.ep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801" y="352586"/>
            <a:ext cx="466562" cy="308533"/>
          </a:xfrm>
          <a:prstGeom prst="rect">
            <a:avLst/>
          </a:prstGeom>
        </p:spPr>
      </p:pic>
      <p:sp>
        <p:nvSpPr>
          <p:cNvPr id="12" name="Rectangle 5"/>
          <p:cNvSpPr/>
          <p:nvPr/>
        </p:nvSpPr>
        <p:spPr>
          <a:xfrm>
            <a:off x="428625" y="3875963"/>
            <a:ext cx="8258175" cy="736979"/>
          </a:xfrm>
          <a:prstGeom prst="rect">
            <a:avLst/>
          </a:prstGeom>
          <a:noFill/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Raleway"/>
                <a:cs typeface="Raleway"/>
              </a:rPr>
              <a:t>НАТУРАЛЬНЫЙ  ЯГОДНЫЙ ВКУС, АРОМАТ И СЛАДОСТЬ:</a:t>
            </a:r>
            <a:b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Raleway"/>
                <a:cs typeface="Raleway"/>
              </a:rPr>
            </a:br>
            <a:r>
              <a:rPr lang="ru-RU" sz="1400" dirty="0" smtClean="0">
                <a:solidFill>
                  <a:srgbClr val="BD39A4"/>
                </a:solidFill>
                <a:latin typeface="Raleway"/>
                <a:cs typeface="Raleway"/>
              </a:rPr>
              <a:t>В СОСТАВЕ НАПИТКА – ЯГОДЫ АСАИ</a:t>
            </a:r>
            <a:endParaRPr lang="ru-RU" sz="1400" cap="all" dirty="0">
              <a:solidFill>
                <a:srgbClr val="BD39A4"/>
              </a:solidFill>
              <a:latin typeface="Raleway"/>
              <a:cs typeface="Raleway"/>
            </a:endParaRPr>
          </a:p>
          <a:p>
            <a:pPr algn="ctr"/>
            <a:endParaRPr lang="ru-RU" sz="1400" dirty="0" smtClean="0">
              <a:solidFill>
                <a:srgbClr val="C00000"/>
              </a:solidFill>
              <a:latin typeface="Raleway"/>
              <a:cs typeface="Raleway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5209" y="155103"/>
            <a:ext cx="3485153" cy="32408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3899" y="618121"/>
            <a:ext cx="443552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2"/>
                </a:solidFill>
              </a:rPr>
              <a:t>Помогают сохранить молодость, эффективно борются со свободными радикалами</a:t>
            </a:r>
            <a:br>
              <a:rPr lang="ru-RU" b="1" dirty="0" smtClean="0">
                <a:solidFill>
                  <a:schemeClr val="tx2"/>
                </a:solidFill>
              </a:rPr>
            </a:br>
            <a:endParaRPr lang="ru-RU" b="1" dirty="0">
              <a:solidFill>
                <a:schemeClr val="tx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2"/>
                </a:solidFill>
              </a:rPr>
              <a:t>Поддерживают здоровье сердечно-</a:t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>сосудистой системы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b="1" dirty="0">
              <a:solidFill>
                <a:schemeClr val="tx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2"/>
                </a:solidFill>
              </a:rPr>
              <a:t>Знаменитый </a:t>
            </a:r>
            <a:r>
              <a:rPr lang="ru-RU" b="1" dirty="0" err="1" smtClean="0">
                <a:solidFill>
                  <a:schemeClr val="tx2"/>
                </a:solidFill>
              </a:rPr>
              <a:t>суперфуд</a:t>
            </a:r>
            <a:r>
              <a:rPr lang="ru-RU" b="1" dirty="0" smtClean="0">
                <a:solidFill>
                  <a:schemeClr val="tx2"/>
                </a:solidFill>
              </a:rPr>
              <a:t>, популярный компонент современных продуктов для красоты и стройности</a:t>
            </a:r>
            <a:r>
              <a:rPr lang="ru-RU" sz="1700" b="1" dirty="0" smtClean="0"/>
              <a:t/>
            </a:r>
            <a:br>
              <a:rPr lang="ru-RU" sz="1700" b="1" dirty="0" smtClean="0"/>
            </a:br>
            <a:endParaRPr lang="ru-RU" sz="1700" b="1" dirty="0" smtClean="0"/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336275" y="295541"/>
            <a:ext cx="2807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Ягоды </a:t>
            </a:r>
            <a:r>
              <a:rPr lang="ru-RU" b="1" dirty="0" err="1" smtClean="0"/>
              <a:t>асаи</a:t>
            </a:r>
            <a:endParaRPr lang="ru-RU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16218" y="2318587"/>
            <a:ext cx="1706563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212244" y="2556752"/>
            <a:ext cx="15145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Известный антиоксидант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4741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9144000" cy="3835020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2424603" y="155102"/>
            <a:ext cx="4390040" cy="1435239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 algn="ctr">
              <a:buClr>
                <a:schemeClr val="accent2"/>
              </a:buClr>
            </a:pPr>
            <a:endParaRPr lang="en-US" sz="6000" b="1" dirty="0" smtClean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pic>
        <p:nvPicPr>
          <p:cNvPr id="23" name="Изображение 22" descr="CC_Logo_White.ep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801" y="352586"/>
            <a:ext cx="466562" cy="308533"/>
          </a:xfrm>
          <a:prstGeom prst="rect">
            <a:avLst/>
          </a:prstGeom>
        </p:spPr>
      </p:pic>
      <p:sp>
        <p:nvSpPr>
          <p:cNvPr id="12" name="Rectangle 5"/>
          <p:cNvSpPr/>
          <p:nvPr/>
        </p:nvSpPr>
        <p:spPr>
          <a:xfrm>
            <a:off x="508593" y="4146419"/>
            <a:ext cx="8258175" cy="766763"/>
          </a:xfrm>
          <a:prstGeom prst="rect">
            <a:avLst/>
          </a:prstGeom>
          <a:noFill/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Raleway"/>
                <a:cs typeface="Raleway"/>
              </a:rPr>
              <a:t>ИСТОЧНИК ПЕКТИНА И МНОЖЕСТВА ПОЛЕЗНЫХ  НУТРИЕНТОВ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Raleway"/>
                <a:cs typeface="Raleway"/>
              </a:rPr>
              <a:t/>
            </a:r>
            <a:b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Raleway"/>
                <a:cs typeface="Raleway"/>
              </a:rPr>
            </a:br>
            <a:r>
              <a:rPr lang="ru-RU" sz="1400" dirty="0" smtClean="0">
                <a:solidFill>
                  <a:srgbClr val="BD39A4"/>
                </a:solidFill>
                <a:latin typeface="Raleway"/>
                <a:cs typeface="Raleway"/>
              </a:rPr>
              <a:t>ПОРОШОК СЛИВЫ</a:t>
            </a:r>
            <a:endParaRPr lang="ru-RU" sz="1400" cap="all" dirty="0">
              <a:solidFill>
                <a:srgbClr val="BD39A4"/>
              </a:solidFill>
              <a:latin typeface="Raleway"/>
              <a:cs typeface="Raleway"/>
            </a:endParaRPr>
          </a:p>
          <a:p>
            <a:pPr algn="ctr"/>
            <a:endParaRPr lang="ru-RU" sz="1400" dirty="0" smtClean="0">
              <a:solidFill>
                <a:srgbClr val="C00000"/>
              </a:solidFill>
              <a:latin typeface="Raleway"/>
              <a:cs typeface="Raleway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8799" y="838978"/>
            <a:ext cx="3394668" cy="23772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2764" y="588459"/>
            <a:ext cx="437767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700" b="1" dirty="0" smtClean="0">
                <a:solidFill>
                  <a:schemeClr val="tx2"/>
                </a:solidFill>
              </a:rPr>
              <a:t>Богата пищевыми волокнами (пектин)</a:t>
            </a:r>
            <a:br>
              <a:rPr lang="ru-RU" sz="1700" b="1" dirty="0" smtClean="0">
                <a:solidFill>
                  <a:schemeClr val="tx2"/>
                </a:solidFill>
              </a:rPr>
            </a:br>
            <a:endParaRPr lang="ru-RU" sz="1700" b="1" dirty="0">
              <a:solidFill>
                <a:schemeClr val="tx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700" b="1" dirty="0" smtClean="0">
                <a:solidFill>
                  <a:schemeClr val="tx2"/>
                </a:solidFill>
              </a:rPr>
              <a:t>Содержит калий, фосфор, магний, железо, витамины, органические кислоты</a:t>
            </a:r>
            <a:br>
              <a:rPr lang="ru-RU" sz="1700" b="1" dirty="0" smtClean="0">
                <a:solidFill>
                  <a:schemeClr val="tx2"/>
                </a:solidFill>
              </a:rPr>
            </a:br>
            <a:endParaRPr lang="ru-RU" sz="1700" b="1" dirty="0" smtClean="0">
              <a:solidFill>
                <a:schemeClr val="tx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700" b="1" dirty="0" smtClean="0">
                <a:solidFill>
                  <a:schemeClr val="tx2"/>
                </a:solidFill>
              </a:rPr>
              <a:t>Обладает мягким слабительным действием, способствует эффективному очищению организма</a:t>
            </a:r>
          </a:p>
          <a:p>
            <a:endParaRPr lang="ru-RU" sz="1700" b="1" dirty="0">
              <a:solidFill>
                <a:schemeClr val="tx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700" b="1" dirty="0" smtClean="0">
                <a:solidFill>
                  <a:schemeClr val="tx2"/>
                </a:solidFill>
              </a:rPr>
              <a:t>Помогает нормализовать уровень холестерина</a:t>
            </a:r>
          </a:p>
          <a:p>
            <a:r>
              <a:rPr lang="ru-RU" sz="1500" b="1" dirty="0" smtClean="0"/>
              <a:t> </a:t>
            </a:r>
            <a:br>
              <a:rPr lang="ru-RU" sz="15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endParaRPr lang="ru-RU" sz="1600" b="1" dirty="0" smtClean="0"/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410880" y="542899"/>
            <a:ext cx="2807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Слива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2476210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24</a:t>
            </a:fld>
            <a:endParaRPr lang="en-US" dirty="0"/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2424603" y="155102"/>
            <a:ext cx="4390040" cy="1435239"/>
          </a:xfrm>
          <a:prstGeom prst="rect">
            <a:avLst/>
          </a:prstGeom>
          <a:noFill/>
        </p:spPr>
        <p:txBody>
          <a:bodyPr wrap="square" lIns="0" numCol="1" spcCol="457200" rtlCol="0">
            <a:noAutofit/>
          </a:bodyPr>
          <a:lstStyle/>
          <a:p>
            <a:pPr algn="ctr">
              <a:buClr>
                <a:schemeClr val="accent2"/>
              </a:buClr>
            </a:pPr>
            <a:endParaRPr lang="en-US" sz="6000" b="1" dirty="0" smtClean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sp>
        <p:nvSpPr>
          <p:cNvPr id="12" name="Rectangle 5"/>
          <p:cNvSpPr/>
          <p:nvPr/>
        </p:nvSpPr>
        <p:spPr>
          <a:xfrm>
            <a:off x="428625" y="3717129"/>
            <a:ext cx="8258175" cy="766763"/>
          </a:xfrm>
          <a:prstGeom prst="rect">
            <a:avLst/>
          </a:prstGeom>
          <a:noFill/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Raleway"/>
                <a:cs typeface="Raleway"/>
              </a:rPr>
              <a:t>НАТУРАЛЬНЫЙ  ЯГОДНЫЙ ВКУС, АРОМАТ И СЛАДОСТЬ:</a:t>
            </a:r>
            <a:b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Raleway"/>
                <a:cs typeface="Raleway"/>
              </a:rPr>
            </a:br>
            <a:r>
              <a:rPr lang="ru-RU" sz="1400" dirty="0" smtClean="0">
                <a:solidFill>
                  <a:srgbClr val="BD39A4"/>
                </a:solidFill>
                <a:latin typeface="Raleway"/>
                <a:cs typeface="Raleway"/>
              </a:rPr>
              <a:t>СМОРОДИНА, ВИШНЯ, ЧЕРНИКА, СТЕВИОЗИД</a:t>
            </a:r>
            <a:endParaRPr lang="ru-RU" sz="1400" cap="all" dirty="0">
              <a:solidFill>
                <a:srgbClr val="BD39A4"/>
              </a:solidFill>
              <a:latin typeface="Raleway"/>
              <a:cs typeface="Raleway"/>
            </a:endParaRPr>
          </a:p>
          <a:p>
            <a:pPr algn="ctr"/>
            <a:endParaRPr lang="ru-RU" sz="1400" dirty="0" smtClean="0">
              <a:solidFill>
                <a:srgbClr val="C00000"/>
              </a:solidFill>
              <a:latin typeface="Raleway"/>
              <a:cs typeface="Raleway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34" y="0"/>
            <a:ext cx="3379667" cy="33796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3477" y="914780"/>
            <a:ext cx="1793005" cy="103159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67000" y="1405675"/>
            <a:ext cx="2151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/>
                </a:solidFill>
              </a:rPr>
              <a:t>Натуральные</a:t>
            </a:r>
          </a:p>
          <a:p>
            <a:pPr algn="ctr"/>
            <a:r>
              <a:rPr lang="ru-RU" sz="1600" b="1" dirty="0" err="1" smtClean="0">
                <a:solidFill>
                  <a:schemeClr val="tx2"/>
                </a:solidFill>
              </a:rPr>
              <a:t>ароматизаторы</a:t>
            </a:r>
            <a:r>
              <a:rPr lang="ru-RU" sz="1600" b="1" dirty="0" smtClean="0">
                <a:solidFill>
                  <a:schemeClr val="tx2"/>
                </a:solidFill>
              </a:rPr>
              <a:t> </a:t>
            </a:r>
            <a:br>
              <a:rPr lang="ru-RU" sz="1600" b="1" dirty="0" smtClean="0">
                <a:solidFill>
                  <a:schemeClr val="tx2"/>
                </a:solidFill>
              </a:rPr>
            </a:br>
            <a:r>
              <a:rPr lang="ru-RU" sz="1600" b="1" dirty="0" smtClean="0">
                <a:solidFill>
                  <a:schemeClr val="tx2"/>
                </a:solidFill>
              </a:rPr>
              <a:t>и подсластители</a:t>
            </a:r>
            <a:endParaRPr lang="ru-RU" sz="1600" b="1" dirty="0">
              <a:solidFill>
                <a:schemeClr val="tx2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4607" y="1935011"/>
            <a:ext cx="1408593" cy="11267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7664" y="2016619"/>
            <a:ext cx="1371600" cy="9635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2820" y="825030"/>
            <a:ext cx="1161289" cy="1161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4509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lum/>
          </a:blip>
          <a:srcRect/>
          <a:stretch>
            <a:fillRect t="3285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2104"/>
            <a:ext cx="2838734" cy="4237875"/>
          </a:xfrm>
          <a:prstGeom prst="rect">
            <a:avLst/>
          </a:prstGeom>
          <a:ln w="15875" cmpd="sng"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0" y="4225771"/>
            <a:ext cx="9143999" cy="917730"/>
          </a:xfrm>
          <a:prstGeom prst="rect">
            <a:avLst/>
          </a:prstGeom>
          <a:solidFill>
            <a:srgbClr val="C531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6229" y="4225771"/>
            <a:ext cx="8451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Преимущества продукта Хай-</a:t>
            </a:r>
            <a:r>
              <a:rPr lang="ru-RU" sz="3600" b="1" dirty="0" err="1" smtClean="0">
                <a:solidFill>
                  <a:schemeClr val="bg1"/>
                </a:solidFill>
              </a:rPr>
              <a:t>Файбер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57851" y="282045"/>
            <a:ext cx="483991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BD39A4"/>
                </a:solidFill>
              </a:rPr>
              <a:t>Обладает приятным натуральным вкусом</a:t>
            </a:r>
            <a:r>
              <a:rPr lang="ru-RU" sz="1600" b="1" dirty="0" smtClean="0">
                <a:solidFill>
                  <a:srgbClr val="CC0000"/>
                </a:solidFill>
              </a:rPr>
              <a:t/>
            </a:r>
            <a:br>
              <a:rPr lang="ru-RU" sz="1600" b="1" dirty="0" smtClean="0">
                <a:solidFill>
                  <a:srgbClr val="CC0000"/>
                </a:solidFill>
              </a:rPr>
            </a:br>
            <a:r>
              <a:rPr lang="ru-RU" sz="1600" dirty="0" smtClean="0"/>
              <a:t>Ягодные </a:t>
            </a:r>
            <a:r>
              <a:rPr lang="ru-RU" sz="1600" dirty="0" err="1" smtClean="0"/>
              <a:t>ароматизаторы</a:t>
            </a:r>
            <a:r>
              <a:rPr lang="ru-RU" sz="1600" dirty="0" smtClean="0"/>
              <a:t> + подсластитель </a:t>
            </a:r>
            <a:r>
              <a:rPr lang="ru-RU" sz="1600" dirty="0" err="1" smtClean="0"/>
              <a:t>стевиозид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endParaRPr lang="ru-RU" b="1" dirty="0"/>
          </a:p>
          <a:p>
            <a:r>
              <a:rPr lang="ru-RU" sz="1600" b="1" dirty="0" smtClean="0">
                <a:solidFill>
                  <a:srgbClr val="BD39A4"/>
                </a:solidFill>
              </a:rPr>
              <a:t>Улучшает пищеварение,</a:t>
            </a:r>
            <a:br>
              <a:rPr lang="ru-RU" sz="1600" b="1" dirty="0" smtClean="0">
                <a:solidFill>
                  <a:srgbClr val="BD39A4"/>
                </a:solidFill>
              </a:rPr>
            </a:br>
            <a:r>
              <a:rPr lang="ru-RU" sz="1600" dirty="0"/>
              <a:t>а значит – здоровье в целом</a:t>
            </a:r>
          </a:p>
          <a:p>
            <a:endParaRPr lang="ru-RU" sz="1600" b="1" u="sng" dirty="0" smtClean="0"/>
          </a:p>
          <a:p>
            <a:r>
              <a:rPr lang="ru-RU" sz="1600" b="1" dirty="0" smtClean="0">
                <a:solidFill>
                  <a:srgbClr val="BD39A4"/>
                </a:solidFill>
              </a:rPr>
              <a:t>Защищает желудок и кишечник от раздражения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dirty="0" smtClean="0"/>
              <a:t>В состав включены гель алоэ и аминокислота </a:t>
            </a:r>
            <a:r>
              <a:rPr lang="ru-RU" sz="1600" dirty="0" err="1" smtClean="0"/>
              <a:t>глутамин</a:t>
            </a:r>
            <a:endParaRPr lang="ru-RU" sz="1600" dirty="0" smtClean="0"/>
          </a:p>
          <a:p>
            <a:endParaRPr lang="ru-RU" sz="1600" b="1" dirty="0"/>
          </a:p>
          <a:p>
            <a:r>
              <a:rPr lang="ru-RU" sz="1600" b="1" dirty="0" smtClean="0">
                <a:solidFill>
                  <a:srgbClr val="BD39A4"/>
                </a:solidFill>
              </a:rPr>
              <a:t>Легко и быстро готовится </a:t>
            </a:r>
            <a:r>
              <a:rPr lang="ru-RU" sz="1600" b="1" dirty="0" smtClean="0">
                <a:solidFill>
                  <a:srgbClr val="CC0000"/>
                </a:solidFill>
              </a:rPr>
              <a:t/>
            </a:r>
            <a:br>
              <a:rPr lang="ru-RU" sz="1600" b="1" dirty="0" smtClean="0">
                <a:solidFill>
                  <a:srgbClr val="CC0000"/>
                </a:solidFill>
              </a:rPr>
            </a:br>
            <a:r>
              <a:rPr lang="ru-RU" sz="1600" dirty="0" smtClean="0"/>
              <a:t>Необходим только стакан и вода</a:t>
            </a:r>
          </a:p>
          <a:p>
            <a:endParaRPr lang="ru-RU" sz="1600" b="1" dirty="0">
              <a:solidFill>
                <a:srgbClr val="BD39A4"/>
              </a:solidFill>
            </a:endParaRPr>
          </a:p>
          <a:p>
            <a:r>
              <a:rPr lang="ru-RU" sz="1600" b="1" dirty="0" smtClean="0">
                <a:solidFill>
                  <a:srgbClr val="BD39A4"/>
                </a:solidFill>
              </a:rPr>
              <a:t>Помогает контролировать вес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dirty="0" smtClean="0"/>
              <a:t>Обеспечивает чувство сытости без лишних калорий</a:t>
            </a:r>
            <a:endParaRPr lang="ru-RU" sz="1600" dirty="0"/>
          </a:p>
          <a:p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06471" y="2377276"/>
            <a:ext cx="1815151" cy="1815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83176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lum/>
          </a:blip>
          <a:srcRect/>
          <a:stretch>
            <a:fillRect t="3285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260224" y="1715396"/>
            <a:ext cx="548640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BD39A4"/>
                </a:solidFill>
              </a:rPr>
              <a:t/>
            </a:r>
            <a:br>
              <a:rPr lang="ru-RU" sz="1600" b="1" dirty="0" smtClean="0">
                <a:solidFill>
                  <a:srgbClr val="BD39A4"/>
                </a:solidFill>
              </a:rPr>
            </a:br>
            <a:r>
              <a:rPr lang="ru-RU" sz="5400" b="1" dirty="0" smtClean="0">
                <a:solidFill>
                  <a:srgbClr val="D15B9E"/>
                </a:solidFill>
              </a:rPr>
              <a:t> = всего 25 </a:t>
            </a:r>
            <a:r>
              <a:rPr lang="ru-RU" sz="5400" b="1" dirty="0" err="1" smtClean="0">
                <a:solidFill>
                  <a:srgbClr val="D15B9E"/>
                </a:solidFill>
              </a:rPr>
              <a:t>кКал</a:t>
            </a:r>
            <a:r>
              <a:rPr lang="ru-RU" sz="5400" b="1" dirty="0" smtClean="0">
                <a:solidFill>
                  <a:srgbClr val="D15B9E"/>
                </a:solidFill>
              </a:rPr>
              <a:t>! </a:t>
            </a:r>
            <a:r>
              <a:rPr lang="ru-RU" sz="4800" b="1" dirty="0" smtClean="0">
                <a:solidFill>
                  <a:srgbClr val="D15B9E"/>
                </a:solidFill>
              </a:rPr>
              <a:t/>
            </a:r>
            <a:br>
              <a:rPr lang="ru-RU" sz="4800" b="1" dirty="0" smtClean="0">
                <a:solidFill>
                  <a:srgbClr val="D15B9E"/>
                </a:solidFill>
              </a:rPr>
            </a:br>
            <a:endParaRPr lang="ru-RU" sz="4800" b="1" dirty="0" smtClean="0">
              <a:solidFill>
                <a:srgbClr val="D15B9E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730" y="732884"/>
            <a:ext cx="2761494" cy="4143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094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5844" y="1903162"/>
            <a:ext cx="1651380" cy="14228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31615" y="230785"/>
            <a:ext cx="689494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err="1" smtClean="0">
                <a:solidFill>
                  <a:srgbClr val="BD39A4"/>
                </a:solidFill>
                <a:latin typeface="+mj-lt"/>
                <a:cs typeface="Tahoma"/>
              </a:rPr>
              <a:t>Эубиотический</a:t>
            </a:r>
            <a:r>
              <a:rPr lang="ru-RU" sz="4800" b="1" dirty="0" smtClean="0">
                <a:solidFill>
                  <a:srgbClr val="BD39A4"/>
                </a:solidFill>
                <a:latin typeface="+mj-lt"/>
                <a:cs typeface="Tahoma"/>
              </a:rPr>
              <a:t> ужин</a:t>
            </a:r>
            <a:br>
              <a:rPr lang="ru-RU" sz="4800" b="1" dirty="0" smtClean="0">
                <a:solidFill>
                  <a:srgbClr val="BD39A4"/>
                </a:solidFill>
                <a:latin typeface="+mj-lt"/>
                <a:cs typeface="Tahoma"/>
              </a:rPr>
            </a:br>
            <a:r>
              <a:rPr lang="ru-RU" sz="2800" b="1" dirty="0" smtClean="0">
                <a:solidFill>
                  <a:srgbClr val="BD39A4"/>
                </a:solidFill>
                <a:latin typeface="+mj-lt"/>
                <a:cs typeface="Tahoma"/>
              </a:rPr>
              <a:t>(за 1 час до сна)</a:t>
            </a:r>
            <a:endParaRPr lang="ru-RU" sz="2800" b="1" dirty="0">
              <a:solidFill>
                <a:srgbClr val="BD39A4"/>
              </a:solidFill>
              <a:latin typeface="+mj-lt"/>
              <a:cs typeface="Tahoma"/>
            </a:endParaRPr>
          </a:p>
        </p:txBody>
      </p:sp>
      <p:sp>
        <p:nvSpPr>
          <p:cNvPr id="5" name="Содержимое 7"/>
          <p:cNvSpPr txBox="1">
            <a:spLocks/>
          </p:cNvSpPr>
          <p:nvPr/>
        </p:nvSpPr>
        <p:spPr>
          <a:xfrm>
            <a:off x="684590" y="3525611"/>
            <a:ext cx="3800004" cy="9933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679319" indent="-679319" algn="l" defTabSz="905759" rtl="0" eaLnBrk="1" latinLnBrk="0" hangingPunct="1">
              <a:spcBef>
                <a:spcPct val="20000"/>
              </a:spcBef>
              <a:buFont typeface="Arial"/>
              <a:buChar char="•"/>
              <a:defRPr sz="6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471858" indent="-566099" algn="l" defTabSz="905759" rtl="0" eaLnBrk="1" latinLnBrk="0" hangingPunct="1">
              <a:spcBef>
                <a:spcPct val="20000"/>
              </a:spcBef>
              <a:buFont typeface="Arial"/>
              <a:buChar char="–"/>
              <a:defRPr sz="5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64397" indent="-452879" algn="l" defTabSz="90575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170156" indent="-452879" algn="l" defTabSz="905759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075915" indent="-452879" algn="l" defTabSz="905759" rtl="0" eaLnBrk="1" latinLnBrk="0" hangingPunct="1">
              <a:spcBef>
                <a:spcPct val="20000"/>
              </a:spcBef>
              <a:buFont typeface="Arial"/>
              <a:buChar char="»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981674" indent="-452879" algn="l" defTabSz="905759" rtl="0" eaLnBrk="1" latinLnBrk="0" hangingPunct="1">
              <a:spcBef>
                <a:spcPct val="20000"/>
              </a:spcBef>
              <a:buFont typeface="Arial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87433" indent="-452879" algn="l" defTabSz="905759" rtl="0" eaLnBrk="1" latinLnBrk="0" hangingPunct="1">
              <a:spcBef>
                <a:spcPct val="20000"/>
              </a:spcBef>
              <a:buFont typeface="Arial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93192" indent="-452879" algn="l" defTabSz="905759" rtl="0" eaLnBrk="1" latinLnBrk="0" hangingPunct="1">
              <a:spcBef>
                <a:spcPct val="20000"/>
              </a:spcBef>
              <a:buFont typeface="Arial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698951" indent="-452879" algn="l" defTabSz="905759" rtl="0" eaLnBrk="1" latinLnBrk="0" hangingPunct="1">
              <a:spcBef>
                <a:spcPct val="20000"/>
              </a:spcBef>
              <a:buFont typeface="Arial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558ED5"/>
              </a:buClr>
              <a:buNone/>
              <a:defRPr/>
            </a:pPr>
            <a:r>
              <a:rPr lang="ru-RU" sz="2000" b="1" dirty="0" smtClean="0">
                <a:latin typeface="+mj-lt"/>
                <a:cs typeface="Tahoma"/>
              </a:rPr>
              <a:t>Молоко и кисломолочные </a:t>
            </a:r>
            <a:endParaRPr lang="en-US" sz="2000" b="1" dirty="0" smtClean="0">
              <a:latin typeface="+mj-lt"/>
              <a:cs typeface="Tahoma"/>
            </a:endParaRPr>
          </a:p>
          <a:p>
            <a:pPr marL="0" indent="0" algn="ctr">
              <a:buClr>
                <a:srgbClr val="558ED5"/>
              </a:buClr>
              <a:buNone/>
              <a:defRPr/>
            </a:pPr>
            <a:r>
              <a:rPr lang="ru-RU" sz="2000" b="1" dirty="0" smtClean="0">
                <a:latin typeface="+mj-lt"/>
                <a:cs typeface="Tahoma"/>
              </a:rPr>
              <a:t>продукты</a:t>
            </a:r>
          </a:p>
          <a:p>
            <a:pPr marL="0" indent="0">
              <a:buClr>
                <a:srgbClr val="558ED5"/>
              </a:buClr>
              <a:buNone/>
              <a:defRPr/>
            </a:pPr>
            <a:endParaRPr lang="ru-RU" sz="2000" dirty="0" smtClean="0">
              <a:latin typeface="Tahoma"/>
              <a:cs typeface="Tahoma"/>
            </a:endParaRPr>
          </a:p>
          <a:p>
            <a:pPr>
              <a:buClr>
                <a:srgbClr val="558ED5"/>
              </a:buClr>
              <a:buFont typeface="Wingdings" charset="0"/>
              <a:buChar char="Ø"/>
              <a:defRPr/>
            </a:pPr>
            <a:endParaRPr lang="ru-RU" sz="2000" dirty="0">
              <a:latin typeface="Tahoma"/>
              <a:cs typeface="Tahoma"/>
            </a:endParaRPr>
          </a:p>
        </p:txBody>
      </p:sp>
      <p:sp>
        <p:nvSpPr>
          <p:cNvPr id="6" name="Содержимое 7"/>
          <p:cNvSpPr txBox="1">
            <a:spLocks/>
          </p:cNvSpPr>
          <p:nvPr/>
        </p:nvSpPr>
        <p:spPr>
          <a:xfrm>
            <a:off x="4410508" y="3522436"/>
            <a:ext cx="4733492" cy="1066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679319" indent="-679319" algn="l" defTabSz="905759" rtl="0" eaLnBrk="1" latinLnBrk="0" hangingPunct="1">
              <a:spcBef>
                <a:spcPct val="20000"/>
              </a:spcBef>
              <a:buFont typeface="Arial"/>
              <a:buChar char="•"/>
              <a:defRPr sz="6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471858" indent="-566099" algn="l" defTabSz="905759" rtl="0" eaLnBrk="1" latinLnBrk="0" hangingPunct="1">
              <a:spcBef>
                <a:spcPct val="20000"/>
              </a:spcBef>
              <a:buFont typeface="Arial"/>
              <a:buChar char="–"/>
              <a:defRPr sz="5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64397" indent="-452879" algn="l" defTabSz="90575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170156" indent="-452879" algn="l" defTabSz="905759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075915" indent="-452879" algn="l" defTabSz="905759" rtl="0" eaLnBrk="1" latinLnBrk="0" hangingPunct="1">
              <a:spcBef>
                <a:spcPct val="20000"/>
              </a:spcBef>
              <a:buFont typeface="Arial"/>
              <a:buChar char="»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981674" indent="-452879" algn="l" defTabSz="905759" rtl="0" eaLnBrk="1" latinLnBrk="0" hangingPunct="1">
              <a:spcBef>
                <a:spcPct val="20000"/>
              </a:spcBef>
              <a:buFont typeface="Arial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87433" indent="-452879" algn="l" defTabSz="905759" rtl="0" eaLnBrk="1" latinLnBrk="0" hangingPunct="1">
              <a:spcBef>
                <a:spcPct val="20000"/>
              </a:spcBef>
              <a:buFont typeface="Arial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93192" indent="-452879" algn="l" defTabSz="905759" rtl="0" eaLnBrk="1" latinLnBrk="0" hangingPunct="1">
              <a:spcBef>
                <a:spcPct val="20000"/>
              </a:spcBef>
              <a:buFont typeface="Arial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698951" indent="-452879" algn="l" defTabSz="905759" rtl="0" eaLnBrk="1" latinLnBrk="0" hangingPunct="1">
              <a:spcBef>
                <a:spcPct val="20000"/>
              </a:spcBef>
              <a:buFont typeface="Arial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558ED5"/>
              </a:buClr>
              <a:buNone/>
              <a:defRPr/>
            </a:pPr>
            <a:r>
              <a:rPr lang="ru-RU" sz="2000" b="1" dirty="0">
                <a:latin typeface="+mj-lt"/>
                <a:cs typeface="Tahoma"/>
              </a:rPr>
              <a:t>Порция Хай-</a:t>
            </a:r>
            <a:r>
              <a:rPr lang="ru-RU" sz="2000" b="1" dirty="0" err="1">
                <a:latin typeface="+mj-lt"/>
                <a:cs typeface="Tahoma"/>
              </a:rPr>
              <a:t>Файбера</a:t>
            </a:r>
            <a:endParaRPr lang="ru-RU" sz="2000" b="1" dirty="0">
              <a:latin typeface="+mj-lt"/>
              <a:cs typeface="Tahoma"/>
            </a:endParaRPr>
          </a:p>
        </p:txBody>
      </p:sp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8705" y="2456597"/>
            <a:ext cx="568476" cy="589101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1935" y="1414614"/>
            <a:ext cx="2169052" cy="2169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625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Users\Olga.Shirimova\Desktop\Hi_Fiber_SLIDE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44454" y="545910"/>
            <a:ext cx="446281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</a:rPr>
              <a:t>ХАЙ-ФАЙБЕР</a:t>
            </a:r>
            <a:r>
              <a:rPr lang="ru-RU" sz="3200" b="1" dirty="0">
                <a:solidFill>
                  <a:srgbClr val="FFFF00"/>
                </a:solidFill>
              </a:rPr>
              <a:t/>
            </a:r>
            <a:br>
              <a:rPr lang="ru-RU" sz="3200" b="1" dirty="0">
                <a:solidFill>
                  <a:srgbClr val="FFFF00"/>
                </a:solidFill>
              </a:rPr>
            </a:br>
            <a:endParaRPr lang="ru-RU" sz="3200" b="1" dirty="0">
              <a:solidFill>
                <a:srgbClr val="FFFF00"/>
              </a:solidFill>
            </a:endParaRPr>
          </a:p>
          <a:p>
            <a:pPr algn="ctr"/>
            <a:r>
              <a:rPr lang="ru-RU" sz="3200" b="1" dirty="0">
                <a:solidFill>
                  <a:schemeClr val="bg1"/>
                </a:solidFill>
              </a:rPr>
              <a:t>КЛЕТЧАТКА, КОТОРУЮ ВКУСНО ПИТЬ!</a:t>
            </a:r>
          </a:p>
          <a:p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4572000" y="3698544"/>
            <a:ext cx="136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FFFF99"/>
                </a:solidFill>
              </a:rPr>
              <a:t>Натуральный </a:t>
            </a:r>
            <a:r>
              <a:rPr lang="ru-RU" sz="1200" dirty="0" err="1" smtClean="0">
                <a:solidFill>
                  <a:srgbClr val="FFFF99"/>
                </a:solidFill>
              </a:rPr>
              <a:t>ягодно</a:t>
            </a:r>
            <a:r>
              <a:rPr lang="ru-RU" sz="1200" dirty="0" smtClean="0">
                <a:solidFill>
                  <a:srgbClr val="FFFF99"/>
                </a:solidFill>
              </a:rPr>
              <a:t>-фруктовый вкус</a:t>
            </a:r>
            <a:endParaRPr lang="ru-RU" sz="1200" dirty="0">
              <a:solidFill>
                <a:srgbClr val="FFFF99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36776" y="3698543"/>
            <a:ext cx="10781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FFFF99"/>
                </a:solidFill>
              </a:rPr>
              <a:t>Высокое содержание клетчатки</a:t>
            </a:r>
            <a:endParaRPr lang="ru-RU" sz="1200" dirty="0">
              <a:solidFill>
                <a:srgbClr val="FFFF99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58250" y="3698542"/>
            <a:ext cx="1549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FFFF99"/>
                </a:solidFill>
              </a:rPr>
              <a:t>Алоэ </a:t>
            </a:r>
            <a:br>
              <a:rPr lang="ru-RU" sz="1200" dirty="0" smtClean="0">
                <a:solidFill>
                  <a:srgbClr val="FFFF99"/>
                </a:solidFill>
              </a:rPr>
            </a:br>
            <a:r>
              <a:rPr lang="ru-RU" sz="1200" dirty="0" smtClean="0">
                <a:solidFill>
                  <a:srgbClr val="FFFF99"/>
                </a:solidFill>
              </a:rPr>
              <a:t>и </a:t>
            </a:r>
            <a:r>
              <a:rPr lang="en-US" sz="1200" dirty="0" smtClean="0">
                <a:solidFill>
                  <a:srgbClr val="FFFF99"/>
                </a:solidFill>
              </a:rPr>
              <a:t>L-</a:t>
            </a:r>
            <a:r>
              <a:rPr lang="ru-RU" sz="1200" dirty="0" smtClean="0">
                <a:solidFill>
                  <a:srgbClr val="FFFF99"/>
                </a:solidFill>
              </a:rPr>
              <a:t>глютамин для защиты кишечника</a:t>
            </a:r>
            <a:endParaRPr lang="ru-RU" sz="1200" dirty="0">
              <a:solidFill>
                <a:srgbClr val="FFFF99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9808" y="409432"/>
            <a:ext cx="996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/>
              <a:t>Отличная добавка </a:t>
            </a:r>
            <a:br>
              <a:rPr lang="ru-RU" sz="1000" dirty="0" smtClean="0"/>
            </a:br>
            <a:r>
              <a:rPr lang="ru-RU" sz="1000" dirty="0" smtClean="0"/>
              <a:t>к любому приему пищи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9312055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Shape 758"/>
          <p:cNvSpPr/>
          <p:nvPr/>
        </p:nvSpPr>
        <p:spPr>
          <a:xfrm>
            <a:off x="-4762" y="2569"/>
            <a:ext cx="9153524" cy="5143500"/>
          </a:xfrm>
          <a:prstGeom prst="rect">
            <a:avLst/>
          </a:prstGeom>
          <a:solidFill>
            <a:srgbClr val="A6AAA9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9" name="Shape 759"/>
          <p:cNvSpPr>
            <a:spLocks noGrp="1"/>
          </p:cNvSpPr>
          <p:nvPr>
            <p:ph type="sldNum" sz="quarter" idx="4294967295"/>
          </p:nvPr>
        </p:nvSpPr>
        <p:spPr>
          <a:xfrm>
            <a:off x="8969375" y="4651375"/>
            <a:ext cx="174625" cy="223838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 spc="0"/>
            </a:pPr>
            <a:fld id="{86CB4B4D-7CA3-9044-876B-883B54F8677D}" type="slidenum">
              <a:rPr sz="1400" spc="36"/>
              <a:pPr lvl="0">
                <a:defRPr sz="1800" spc="0"/>
              </a:pPr>
              <a:t>3</a:t>
            </a:fld>
            <a:endParaRPr sz="1400" spc="36"/>
          </a:p>
        </p:txBody>
      </p:sp>
      <p:pic>
        <p:nvPicPr>
          <p:cNvPr id="33" name="Изображение 17" descr="CC_Logo_Green.eps"/>
          <p:cNvPicPr>
            <a:picLocks noChangeAspect="1"/>
          </p:cNvPicPr>
          <p:nvPr/>
        </p:nvPicPr>
        <p:blipFill>
          <a:blip r:embed="rId3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305" y="145109"/>
            <a:ext cx="515154" cy="340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6200" y="0"/>
            <a:ext cx="9224961" cy="407924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76200" y="3767217"/>
            <a:ext cx="9224961" cy="137885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39725" y="3989338"/>
            <a:ext cx="84645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FF99"/>
                </a:solidFill>
              </a:rPr>
              <a:t>Большинство людей выбирают второй вариант – колбасу, выпечку, картошку фри, гамбургеры, сладости, пиццу. </a:t>
            </a:r>
          </a:p>
          <a:p>
            <a:r>
              <a:rPr lang="ru-RU" dirty="0" smtClean="0">
                <a:solidFill>
                  <a:srgbClr val="FFFF99"/>
                </a:solidFill>
              </a:rPr>
              <a:t>Но в такой пище мало клетчатки, или пищевых волокон.</a:t>
            </a:r>
          </a:p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8951043"/>
      </p:ext>
    </p:extLst>
  </p:cSld>
  <p:clrMapOvr>
    <a:masterClrMapping/>
  </p:clrMapOvr>
  <p:transition spd="slow">
    <p:push dir="u"/>
  </p:transition>
  <p:timing>
    <p:tnLst>
      <p:par>
        <p:cTn id="1" dur="indefinite" restart="never" fill="hold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Shape 758"/>
          <p:cNvSpPr/>
          <p:nvPr/>
        </p:nvSpPr>
        <p:spPr>
          <a:xfrm>
            <a:off x="-4762" y="2569"/>
            <a:ext cx="9153524" cy="5143500"/>
          </a:xfrm>
          <a:prstGeom prst="rect">
            <a:avLst/>
          </a:prstGeom>
          <a:solidFill>
            <a:srgbClr val="A6AAA9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9" name="Shape 759"/>
          <p:cNvSpPr>
            <a:spLocks noGrp="1"/>
          </p:cNvSpPr>
          <p:nvPr>
            <p:ph type="sldNum" sz="quarter" idx="4294967295"/>
          </p:nvPr>
        </p:nvSpPr>
        <p:spPr>
          <a:xfrm>
            <a:off x="8969375" y="4651375"/>
            <a:ext cx="174625" cy="223838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 spc="0"/>
            </a:pPr>
            <a:fld id="{86CB4B4D-7CA3-9044-876B-883B54F8677D}" type="slidenum">
              <a:rPr sz="1400" spc="36"/>
              <a:pPr lvl="0">
                <a:defRPr sz="1800" spc="0"/>
              </a:pPr>
              <a:t>4</a:t>
            </a:fld>
            <a:endParaRPr sz="1400" spc="36"/>
          </a:p>
        </p:txBody>
      </p:sp>
      <p:pic>
        <p:nvPicPr>
          <p:cNvPr id="33" name="Изображение 17" descr="CC_Logo_Green.eps"/>
          <p:cNvPicPr>
            <a:picLocks noChangeAspect="1"/>
          </p:cNvPicPr>
          <p:nvPr/>
        </p:nvPicPr>
        <p:blipFill>
          <a:blip r:embed="rId3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305" y="145109"/>
            <a:ext cx="515154" cy="34066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-128587" y="145109"/>
            <a:ext cx="9401174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000374" y="290280"/>
            <a:ext cx="532950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D15B9E"/>
                </a:solidFill>
              </a:rPr>
              <a:t>Рафинированная еда</a:t>
            </a:r>
            <a:endParaRPr lang="ru-RU" sz="2800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010275" y="4234780"/>
            <a:ext cx="1828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Лишний вес</a:t>
            </a:r>
          </a:p>
          <a:p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106716" y="905833"/>
            <a:ext cx="1635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Переедание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951374" y="3209120"/>
            <a:ext cx="1828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Повышение уровня сахара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212798" y="1637230"/>
            <a:ext cx="14811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Дефицит витаминов, минералов, клетчатки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91319" y="2352372"/>
            <a:ext cx="1874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Повышенный холестерин</a:t>
            </a:r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384645" y="4206853"/>
            <a:ext cx="20493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Проблемы </a:t>
            </a:r>
            <a:br>
              <a:rPr lang="ru-RU" b="1" dirty="0" smtClean="0"/>
            </a:br>
            <a:r>
              <a:rPr lang="ru-RU" b="1" dirty="0" smtClean="0"/>
              <a:t>с пищеварением и стулом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247774" y="3683633"/>
            <a:ext cx="1466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Накопление токсинов 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955767" y="940280"/>
            <a:ext cx="2169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Депрессия, апатия, упадок сил</a:t>
            </a:r>
            <a:endParaRPr lang="ru-RU" b="1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2750" y="951900"/>
            <a:ext cx="3211513" cy="3211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753946"/>
      </p:ext>
    </p:extLst>
  </p:cSld>
  <p:clrMapOvr>
    <a:masterClrMapping/>
  </p:clrMapOvr>
  <p:transition spd="slow">
    <p:push dir="u"/>
  </p:transition>
  <p:timing>
    <p:tnLst>
      <p:par>
        <p:cTn id="1" dur="indefinite" restart="never" fill="hold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Shape 758"/>
          <p:cNvSpPr/>
          <p:nvPr/>
        </p:nvSpPr>
        <p:spPr>
          <a:xfrm>
            <a:off x="-4762" y="2569"/>
            <a:ext cx="9153524" cy="5143500"/>
          </a:xfrm>
          <a:prstGeom prst="rect">
            <a:avLst/>
          </a:prstGeom>
          <a:solidFill>
            <a:srgbClr val="A6AAA9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9" name="Shape 759"/>
          <p:cNvSpPr>
            <a:spLocks noGrp="1"/>
          </p:cNvSpPr>
          <p:nvPr>
            <p:ph type="sldNum" sz="quarter" idx="4294967295"/>
          </p:nvPr>
        </p:nvSpPr>
        <p:spPr>
          <a:xfrm>
            <a:off x="8969375" y="4651375"/>
            <a:ext cx="174625" cy="223838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 spc="0"/>
            </a:pPr>
            <a:fld id="{86CB4B4D-7CA3-9044-876B-883B54F8677D}" type="slidenum">
              <a:rPr sz="1400" spc="36"/>
              <a:pPr lvl="0">
                <a:defRPr sz="1800" spc="0"/>
              </a:pPr>
              <a:t>5</a:t>
            </a:fld>
            <a:endParaRPr sz="1400" spc="36"/>
          </a:p>
        </p:txBody>
      </p:sp>
      <p:pic>
        <p:nvPicPr>
          <p:cNvPr id="33" name="Изображение 17" descr="CC_Logo_Green.eps"/>
          <p:cNvPicPr>
            <a:picLocks noChangeAspect="1"/>
          </p:cNvPicPr>
          <p:nvPr/>
        </p:nvPicPr>
        <p:blipFill>
          <a:blip r:embed="rId3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305" y="145109"/>
            <a:ext cx="515154" cy="34066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-4762" y="-6956"/>
            <a:ext cx="9153524" cy="5140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46" y="446202"/>
            <a:ext cx="4111989" cy="3756927"/>
          </a:xfrm>
          <a:prstGeom prst="rect">
            <a:avLst/>
          </a:prstGeom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4139283" y="-13648"/>
            <a:ext cx="5004717" cy="513397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494547" y="315442"/>
            <a:ext cx="4294187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Но даже если вы – </a:t>
            </a:r>
            <a:br>
              <a:rPr lang="ru-RU" sz="2400" b="1" dirty="0" smtClean="0"/>
            </a:br>
            <a:r>
              <a:rPr lang="ru-RU" sz="2400" b="1" dirty="0" smtClean="0"/>
              <a:t>не фанат </a:t>
            </a:r>
            <a:r>
              <a:rPr lang="ru-RU" sz="2400" b="1" dirty="0" err="1" smtClean="0"/>
              <a:t>фастфуда</a:t>
            </a:r>
            <a:r>
              <a:rPr lang="ru-RU" sz="2400" b="1" dirty="0" smtClean="0"/>
              <a:t>, вероятность того, что ваш организм недополучает клетчатку с пищей, </a:t>
            </a:r>
            <a:br>
              <a:rPr lang="ru-RU" sz="2400" b="1" dirty="0" smtClean="0"/>
            </a:br>
            <a:r>
              <a:rPr lang="ru-RU" sz="2400" b="1" u="sng" dirty="0" smtClean="0"/>
              <a:t>довольно высока</a:t>
            </a:r>
            <a:r>
              <a:rPr lang="ru-RU" sz="2400" b="1" dirty="0" smtClean="0"/>
              <a:t>.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b="1" dirty="0" smtClean="0"/>
          </a:p>
          <a:p>
            <a:r>
              <a:rPr lang="ru-RU" sz="2800" b="1" dirty="0" smtClean="0"/>
              <a:t>Почему?</a:t>
            </a:r>
            <a:endParaRPr lang="ru-RU" sz="2800" b="1" dirty="0"/>
          </a:p>
          <a:p>
            <a:r>
              <a:rPr lang="ru-RU" sz="2800" b="1" dirty="0" smtClean="0"/>
              <a:t>Причин несколько.</a:t>
            </a:r>
            <a:endParaRPr lang="ru-RU" sz="2800" b="1" dirty="0"/>
          </a:p>
          <a:p>
            <a:endParaRPr lang="ru-RU" sz="2800" b="1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1928369"/>
      </p:ext>
    </p:extLst>
  </p:cSld>
  <p:clrMapOvr>
    <a:masterClrMapping/>
  </p:clrMapOvr>
  <p:transition spd="slow">
    <p:push dir="u"/>
  </p:transition>
  <p:timing>
    <p:tnLst>
      <p:par>
        <p:cTn id="1" dur="indefinite" restart="never" fill="hold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Shape 758"/>
          <p:cNvSpPr/>
          <p:nvPr/>
        </p:nvSpPr>
        <p:spPr>
          <a:xfrm>
            <a:off x="-4762" y="2569"/>
            <a:ext cx="9153524" cy="5143500"/>
          </a:xfrm>
          <a:prstGeom prst="rect">
            <a:avLst/>
          </a:prstGeom>
          <a:solidFill>
            <a:srgbClr val="A6AAA9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9" name="Shape 759"/>
          <p:cNvSpPr>
            <a:spLocks noGrp="1"/>
          </p:cNvSpPr>
          <p:nvPr>
            <p:ph type="sldNum" sz="quarter" idx="4294967295"/>
          </p:nvPr>
        </p:nvSpPr>
        <p:spPr>
          <a:xfrm>
            <a:off x="8969375" y="4651375"/>
            <a:ext cx="174625" cy="223838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 spc="0"/>
            </a:pPr>
            <a:fld id="{86CB4B4D-7CA3-9044-876B-883B54F8677D}" type="slidenum">
              <a:rPr sz="1400" spc="36"/>
              <a:pPr lvl="0">
                <a:defRPr sz="1800" spc="0"/>
              </a:pPr>
              <a:t>6</a:t>
            </a:fld>
            <a:endParaRPr sz="1400" spc="36"/>
          </a:p>
        </p:txBody>
      </p:sp>
      <p:pic>
        <p:nvPicPr>
          <p:cNvPr id="33" name="Изображение 17" descr="CC_Logo_Green.eps"/>
          <p:cNvPicPr>
            <a:picLocks noChangeAspect="1"/>
          </p:cNvPicPr>
          <p:nvPr/>
        </p:nvPicPr>
        <p:blipFill>
          <a:blip r:embed="rId3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305" y="145109"/>
            <a:ext cx="515154" cy="34066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5076825" y="2569"/>
            <a:ext cx="4071937" cy="51409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324138" y="315442"/>
            <a:ext cx="3577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724525" y="315442"/>
            <a:ext cx="317692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Мы едим недостаточно фруктов</a:t>
            </a:r>
            <a:r>
              <a:rPr lang="ru-RU" sz="2400" b="1" dirty="0"/>
              <a:t> </a:t>
            </a:r>
            <a:r>
              <a:rPr lang="ru-RU" sz="2400" b="1" dirty="0" smtClean="0"/>
              <a:t>и овощей, богатых клетчаткой.</a:t>
            </a:r>
          </a:p>
          <a:p>
            <a:endParaRPr lang="ru-RU" sz="2400" b="1" dirty="0"/>
          </a:p>
          <a:p>
            <a:r>
              <a:rPr lang="ru-RU" sz="2400" b="1" dirty="0" smtClean="0"/>
              <a:t>А также имеем привычку очищать </a:t>
            </a:r>
            <a:br>
              <a:rPr lang="ru-RU" sz="2400" b="1" dirty="0" smtClean="0"/>
            </a:br>
            <a:r>
              <a:rPr lang="ru-RU" sz="2400" b="1" dirty="0" smtClean="0"/>
              <a:t>от кожуры овощи и фрукты.</a:t>
            </a:r>
          </a:p>
          <a:p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762" y="0"/>
            <a:ext cx="5559401" cy="517336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76300" y="315442"/>
            <a:ext cx="35337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C0000"/>
                </a:solidFill>
              </a:rPr>
              <a:t>Нужно: 5 порций = 400 г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2958492"/>
      </p:ext>
    </p:extLst>
  </p:cSld>
  <p:clrMapOvr>
    <a:masterClrMapping/>
  </p:clrMapOvr>
  <p:transition spd="slow">
    <p:push dir="u"/>
  </p:transition>
  <p:timing>
    <p:tnLst>
      <p:par>
        <p:cTn id="1" dur="indefinite" restart="never" fill="hold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Shape 758"/>
          <p:cNvSpPr/>
          <p:nvPr/>
        </p:nvSpPr>
        <p:spPr>
          <a:xfrm>
            <a:off x="-4762" y="2569"/>
            <a:ext cx="9153524" cy="5143500"/>
          </a:xfrm>
          <a:prstGeom prst="rect">
            <a:avLst/>
          </a:prstGeom>
          <a:solidFill>
            <a:srgbClr val="A6AAA9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9" name="Shape 759"/>
          <p:cNvSpPr>
            <a:spLocks noGrp="1"/>
          </p:cNvSpPr>
          <p:nvPr>
            <p:ph type="sldNum" sz="quarter" idx="4294967295"/>
          </p:nvPr>
        </p:nvSpPr>
        <p:spPr>
          <a:xfrm>
            <a:off x="8969375" y="4651375"/>
            <a:ext cx="174625" cy="223838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 spc="0"/>
            </a:pPr>
            <a:fld id="{86CB4B4D-7CA3-9044-876B-883B54F8677D}" type="slidenum">
              <a:rPr sz="1400" spc="36"/>
              <a:pPr lvl="0">
                <a:defRPr sz="1800" spc="0"/>
              </a:pPr>
              <a:t>7</a:t>
            </a:fld>
            <a:endParaRPr sz="1400" spc="36"/>
          </a:p>
        </p:txBody>
      </p:sp>
      <p:pic>
        <p:nvPicPr>
          <p:cNvPr id="33" name="Изображение 17" descr="CC_Logo_Green.eps"/>
          <p:cNvPicPr>
            <a:picLocks noChangeAspect="1"/>
          </p:cNvPicPr>
          <p:nvPr/>
        </p:nvPicPr>
        <p:blipFill>
          <a:blip r:embed="rId3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305" y="145109"/>
            <a:ext cx="515154" cy="34066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5448300" y="0"/>
            <a:ext cx="3700462" cy="51409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324138" y="315442"/>
            <a:ext cx="3577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676900" y="777107"/>
            <a:ext cx="336537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Некоторые </a:t>
            </a:r>
            <a:br>
              <a:rPr lang="ru-RU" sz="3200" b="1" dirty="0" smtClean="0"/>
            </a:br>
            <a:r>
              <a:rPr lang="ru-RU" sz="3200" b="1" dirty="0" smtClean="0"/>
              <a:t>диеты (например, белковые</a:t>
            </a:r>
            <a:r>
              <a:rPr lang="ru-RU" sz="3200" b="1" i="1" dirty="0" smtClean="0"/>
              <a:t>)</a:t>
            </a:r>
          </a:p>
          <a:p>
            <a:r>
              <a:rPr lang="ru-RU" sz="3200" b="1" dirty="0" smtClean="0"/>
              <a:t>исключают фрукты.</a:t>
            </a:r>
          </a:p>
          <a:p>
            <a:endParaRPr lang="ru-RU" sz="2400" b="1" dirty="0"/>
          </a:p>
          <a:p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6" y="2569"/>
            <a:ext cx="5411092" cy="513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340613"/>
      </p:ext>
    </p:extLst>
  </p:cSld>
  <p:clrMapOvr>
    <a:masterClrMapping/>
  </p:clrMapOvr>
  <p:transition spd="slow">
    <p:push dir="u"/>
  </p:transition>
  <p:timing>
    <p:tnLst>
      <p:par>
        <p:cTn id="1" dur="indefinite" restart="never" fill="hold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Shape 758"/>
          <p:cNvSpPr/>
          <p:nvPr/>
        </p:nvSpPr>
        <p:spPr>
          <a:xfrm>
            <a:off x="-4762" y="2569"/>
            <a:ext cx="9153524" cy="5143500"/>
          </a:xfrm>
          <a:prstGeom prst="rect">
            <a:avLst/>
          </a:prstGeom>
          <a:solidFill>
            <a:srgbClr val="A6AAA9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9" name="Shape 759"/>
          <p:cNvSpPr>
            <a:spLocks noGrp="1"/>
          </p:cNvSpPr>
          <p:nvPr>
            <p:ph type="sldNum" sz="quarter" idx="4294967295"/>
          </p:nvPr>
        </p:nvSpPr>
        <p:spPr>
          <a:xfrm>
            <a:off x="8969375" y="4651375"/>
            <a:ext cx="174625" cy="223838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 spc="0"/>
            </a:pPr>
            <a:fld id="{86CB4B4D-7CA3-9044-876B-883B54F8677D}" type="slidenum">
              <a:rPr sz="1400" spc="36"/>
              <a:pPr lvl="0">
                <a:defRPr sz="1800" spc="0"/>
              </a:pPr>
              <a:t>8</a:t>
            </a:fld>
            <a:endParaRPr sz="1400" spc="36"/>
          </a:p>
        </p:txBody>
      </p:sp>
      <p:pic>
        <p:nvPicPr>
          <p:cNvPr id="33" name="Изображение 17" descr="CC_Logo_Green.eps"/>
          <p:cNvPicPr>
            <a:picLocks noChangeAspect="1"/>
          </p:cNvPicPr>
          <p:nvPr/>
        </p:nvPicPr>
        <p:blipFill>
          <a:blip r:embed="rId3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305" y="145109"/>
            <a:ext cx="515154" cy="34066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5162550" y="0"/>
            <a:ext cx="3986212" cy="51409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324138" y="315442"/>
            <a:ext cx="3577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509875" y="553567"/>
            <a:ext cx="357730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Пожилые люди могут избегать фруктов и овощей, из-за проблем </a:t>
            </a:r>
          </a:p>
          <a:p>
            <a:r>
              <a:rPr lang="ru-RU" sz="3200" b="1" dirty="0" smtClean="0"/>
              <a:t>с зубами.</a:t>
            </a:r>
          </a:p>
          <a:p>
            <a:endParaRPr lang="ru-RU" sz="2400" b="1" dirty="0"/>
          </a:p>
          <a:p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761" y="1"/>
            <a:ext cx="5205844" cy="514092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9986717"/>
      </p:ext>
    </p:extLst>
  </p:cSld>
  <p:clrMapOvr>
    <a:masterClrMapping/>
  </p:clrMapOvr>
  <p:transition spd="slow">
    <p:push dir="u"/>
  </p:transition>
  <p:timing>
    <p:tnLst>
      <p:par>
        <p:cTn id="1" dur="indefinite" restart="never" fill="hold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Shape 758"/>
          <p:cNvSpPr/>
          <p:nvPr/>
        </p:nvSpPr>
        <p:spPr>
          <a:xfrm>
            <a:off x="-4762" y="2569"/>
            <a:ext cx="9153524" cy="5143500"/>
          </a:xfrm>
          <a:prstGeom prst="rect">
            <a:avLst/>
          </a:prstGeom>
          <a:solidFill>
            <a:srgbClr val="A6AAA9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9" name="Shape 759"/>
          <p:cNvSpPr>
            <a:spLocks noGrp="1"/>
          </p:cNvSpPr>
          <p:nvPr>
            <p:ph type="sldNum" sz="quarter" idx="4294967295"/>
          </p:nvPr>
        </p:nvSpPr>
        <p:spPr>
          <a:xfrm>
            <a:off x="8969375" y="4651375"/>
            <a:ext cx="174625" cy="223838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 spc="0"/>
            </a:pPr>
            <a:fld id="{86CB4B4D-7CA3-9044-876B-883B54F8677D}" type="slidenum">
              <a:rPr sz="1400" spc="36"/>
              <a:pPr lvl="0">
                <a:defRPr sz="1800" spc="0"/>
              </a:pPr>
              <a:t>9</a:t>
            </a:fld>
            <a:endParaRPr sz="1400" spc="36"/>
          </a:p>
        </p:txBody>
      </p:sp>
      <p:pic>
        <p:nvPicPr>
          <p:cNvPr id="33" name="Изображение 17" descr="CC_Logo_Green.eps"/>
          <p:cNvPicPr>
            <a:picLocks noChangeAspect="1"/>
          </p:cNvPicPr>
          <p:nvPr/>
        </p:nvPicPr>
        <p:blipFill>
          <a:blip r:embed="rId3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305" y="145109"/>
            <a:ext cx="515154" cy="34066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-9524" y="-3"/>
            <a:ext cx="9153524" cy="51409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324138" y="315442"/>
            <a:ext cx="3577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-9524" y="2569"/>
            <a:ext cx="9158286" cy="15214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61925" y="219075"/>
            <a:ext cx="87395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Клетчатка – основная пища для полезной микрофлоры кишечника. </a:t>
            </a:r>
            <a:r>
              <a:rPr lang="ru-RU" b="1" dirty="0" smtClean="0">
                <a:solidFill>
                  <a:schemeClr val="bg1"/>
                </a:solidFill>
              </a:rPr>
              <a:t/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Нормальная </a:t>
            </a:r>
            <a:r>
              <a:rPr lang="ru-RU" b="1" dirty="0">
                <a:solidFill>
                  <a:schemeClr val="bg1"/>
                </a:solidFill>
              </a:rPr>
              <a:t>работа кишечника – залог крепкого иммунитета </a:t>
            </a:r>
            <a:r>
              <a:rPr lang="ru-RU" b="1" dirty="0" smtClean="0">
                <a:solidFill>
                  <a:schemeClr val="bg1"/>
                </a:solidFill>
              </a:rPr>
              <a:t/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и </a:t>
            </a:r>
            <a:r>
              <a:rPr lang="ru-RU" b="1" dirty="0">
                <a:solidFill>
                  <a:schemeClr val="bg1"/>
                </a:solidFill>
              </a:rPr>
              <a:t>правильного обмена веществ, </a:t>
            </a:r>
            <a:r>
              <a:rPr lang="ru-RU" b="1" dirty="0" smtClean="0">
                <a:solidFill>
                  <a:schemeClr val="bg1"/>
                </a:solidFill>
              </a:rPr>
              <a:t>а </a:t>
            </a:r>
            <a:r>
              <a:rPr lang="ru-RU" b="1" dirty="0">
                <a:solidFill>
                  <a:schemeClr val="bg1"/>
                </a:solidFill>
              </a:rPr>
              <a:t>значит – важное условие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rgbClr val="FFFF00"/>
                </a:solidFill>
              </a:rPr>
              <a:t>здоровья, </a:t>
            </a:r>
            <a:r>
              <a:rPr lang="ru-RU" b="1" dirty="0" smtClean="0">
                <a:solidFill>
                  <a:srgbClr val="FFFF00"/>
                </a:solidFill>
              </a:rPr>
              <a:t>бодрости, молодости </a:t>
            </a:r>
            <a:r>
              <a:rPr lang="ru-RU" b="1" dirty="0">
                <a:solidFill>
                  <a:srgbClr val="FFFF00"/>
                </a:solidFill>
              </a:rPr>
              <a:t>и красоты. 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25" y="1958213"/>
            <a:ext cx="2743917" cy="2693162"/>
          </a:xfrm>
          <a:prstGeom prst="rect">
            <a:avLst/>
          </a:prstGeom>
          <a:ln>
            <a:solidFill>
              <a:schemeClr val="accent5"/>
            </a:solidFill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0732" y="1958211"/>
            <a:ext cx="2841908" cy="2693162"/>
          </a:xfrm>
          <a:prstGeom prst="rect">
            <a:avLst/>
          </a:prstGeom>
          <a:ln>
            <a:solidFill>
              <a:schemeClr val="accent5"/>
            </a:solidFill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9045" y="1958211"/>
            <a:ext cx="2790330" cy="2693164"/>
          </a:xfrm>
          <a:prstGeom prst="rect">
            <a:avLst/>
          </a:prstGeom>
          <a:ln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3169734178"/>
      </p:ext>
    </p:extLst>
  </p:cSld>
  <p:clrMapOvr>
    <a:masterClrMapping/>
  </p:clrMapOvr>
  <p:transition spd="slow">
    <p:push dir="u"/>
  </p:transition>
  <p:timing>
    <p:tnLst>
      <p:par>
        <p:cTn id="1" dur="indefinite" restart="never" fill="hold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30449</TotalTime>
  <Words>1906</Words>
  <Application>Microsoft Office PowerPoint</Application>
  <PresentationFormat>Экран (16:9)</PresentationFormat>
  <Paragraphs>306</Paragraphs>
  <Slides>28</Slides>
  <Notes>28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8" baseType="lpstr">
      <vt:lpstr>Arial</vt:lpstr>
      <vt:lpstr>Calibri Light</vt:lpstr>
      <vt:lpstr>Tahoma</vt:lpstr>
      <vt:lpstr>Raleway Light</vt:lpstr>
      <vt:lpstr>Roboto Light</vt:lpstr>
      <vt:lpstr>Raleway</vt:lpstr>
      <vt:lpstr>Myriad Pro</vt:lpstr>
      <vt:lpstr>Calibri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Ergun Kayis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Mirije Shefiti</dc:creator>
  <cp:lastModifiedBy>admin</cp:lastModifiedBy>
  <cp:revision>1529</cp:revision>
  <cp:lastPrinted>2015-03-02T20:38:25Z</cp:lastPrinted>
  <dcterms:created xsi:type="dcterms:W3CDTF">2014-07-08T04:55:45Z</dcterms:created>
  <dcterms:modified xsi:type="dcterms:W3CDTF">2018-10-12T12:36:43Z</dcterms:modified>
</cp:coreProperties>
</file>